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797675" cy="9926638"/>
  <p:defaultTextStyle>
    <a:defPPr>
      <a:defRPr lang="ko-KR"/>
    </a:defPPr>
    <a:lvl1pPr algn="l" defTabSz="912813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5613" indent="1588" algn="l" defTabSz="912813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2813" indent="1588" algn="l" defTabSz="912813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0013" indent="1588" algn="l" defTabSz="912813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7213" indent="1588" algn="l" defTabSz="912813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14391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14391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5683B43-24AC-4350-A926-981671FF44BB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391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391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649ABF9-C5BC-4DC9-B55E-E0EFC3989E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latinLnBrk="1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latinLnBrk="1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latinLnBrk="1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latinLnBrk="1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latinLnBrk="1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977" algn="l" defTabSz="914391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3173" algn="l" defTabSz="914391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200368" algn="l" defTabSz="914391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7563" algn="l" defTabSz="914391" rtl="0" eaLnBrk="1" latinLnBrk="1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슬라이드 이미지 개체 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5363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0CEA73A6-1929-4798-9BB3-1AA311536601}" type="slidenum">
              <a:rPr lang="ko-KR" altLang="en-US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1" y="2840570"/>
            <a:ext cx="5829301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2" y="5181601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F11B7-F7B9-49A9-A20C-E14BCBA223D5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07002-A41F-47D6-A461-8AEF64482F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F62C6-4769-4B0C-841B-0897C3947983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C06C2-E76C-4E57-B872-2651CC8E65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8" y="488950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488950"/>
            <a:ext cx="3357564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28C0-5791-4E14-A65B-579972DE7CC4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AFA5-1E7F-4F82-9C63-371E4805EC3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AC107-B0B0-4939-BACC-D36C78F7A965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1A9D1-68E4-40DA-BC94-C3831D20D1A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6" y="5875869"/>
            <a:ext cx="5829301" cy="181609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6" y="3875619"/>
            <a:ext cx="5829301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8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82878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2859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74317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20036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65756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EB0F0-3580-4956-B650-711BDB7E3BAA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069F0-660F-45E9-88A3-9DE3E1576CC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2844800"/>
            <a:ext cx="2257425" cy="8045450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C6267-CBC7-4CA4-87A7-CE6CD2738A69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D627E-3892-47EE-939A-84E929D5CF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2" y="366185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1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6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7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1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6" indent="0">
              <a:buNone/>
              <a:defRPr sz="1600" b="1"/>
            </a:lvl4pPr>
            <a:lvl5pPr marL="1828782" indent="0">
              <a:buNone/>
              <a:defRPr sz="1600" b="1"/>
            </a:lvl5pPr>
            <a:lvl6pPr marL="2285977" indent="0">
              <a:buNone/>
              <a:defRPr sz="1600" b="1"/>
            </a:lvl6pPr>
            <a:lvl7pPr marL="2743173" indent="0">
              <a:buNone/>
              <a:defRPr sz="1600" b="1"/>
            </a:lvl7pPr>
            <a:lvl8pPr marL="3200368" indent="0">
              <a:buNone/>
              <a:defRPr sz="1600" b="1"/>
            </a:lvl8pPr>
            <a:lvl9pPr marL="3657563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4DAB3-26E9-4773-B73E-B2D5529D5694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588FC-4A0B-4F0E-87E3-1E2B95DF17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9D27D-304C-4E73-8905-D5C923EE0965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91D4-7B91-4A9C-AFA6-2EEB6BD50D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FA88E-2550-4AC5-9F37-428F700D15AF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4F798-733B-428B-9CBA-D02F911ADE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2" y="364069"/>
            <a:ext cx="2256234" cy="154939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64068"/>
            <a:ext cx="3833813" cy="7804150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2" y="1913468"/>
            <a:ext cx="2256234" cy="6254750"/>
          </a:xfrm>
        </p:spPr>
        <p:txBody>
          <a:bodyPr/>
          <a:lstStyle>
            <a:lvl1pPr marL="0" indent="0">
              <a:buNone/>
              <a:defRPr sz="1300"/>
            </a:lvl1pPr>
            <a:lvl2pPr marL="457195" indent="0">
              <a:buNone/>
              <a:defRPr sz="1100"/>
            </a:lvl2pPr>
            <a:lvl3pPr marL="914391" indent="0">
              <a:buNone/>
              <a:defRPr sz="1100"/>
            </a:lvl3pPr>
            <a:lvl4pPr marL="1371586" indent="0">
              <a:buNone/>
              <a:defRPr sz="900"/>
            </a:lvl4pPr>
            <a:lvl5pPr marL="1828782" indent="0">
              <a:buNone/>
              <a:defRPr sz="900"/>
            </a:lvl5pPr>
            <a:lvl6pPr marL="2285977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45790-5707-4019-985E-CC5DBA960B42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9EF3-35D6-48D3-BED2-00EBFF0C175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5" y="6400800"/>
            <a:ext cx="4114800" cy="7556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5" y="817034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57195" indent="0">
              <a:buNone/>
              <a:defRPr sz="2900"/>
            </a:lvl2pPr>
            <a:lvl3pPr marL="914391" indent="0">
              <a:buNone/>
              <a:defRPr sz="2400"/>
            </a:lvl3pPr>
            <a:lvl4pPr marL="1371586" indent="0">
              <a:buNone/>
              <a:defRPr sz="2000"/>
            </a:lvl4pPr>
            <a:lvl5pPr marL="1828782" indent="0">
              <a:buNone/>
              <a:defRPr sz="2000"/>
            </a:lvl5pPr>
            <a:lvl6pPr marL="2285977" indent="0">
              <a:buNone/>
              <a:defRPr sz="2000"/>
            </a:lvl6pPr>
            <a:lvl7pPr marL="2743173" indent="0">
              <a:buNone/>
              <a:defRPr sz="2000"/>
            </a:lvl7pPr>
            <a:lvl8pPr marL="3200368" indent="0">
              <a:buNone/>
              <a:defRPr sz="2000"/>
            </a:lvl8pPr>
            <a:lvl9pPr marL="3657563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5" y="7156452"/>
            <a:ext cx="4114800" cy="1073148"/>
          </a:xfrm>
        </p:spPr>
        <p:txBody>
          <a:bodyPr/>
          <a:lstStyle>
            <a:lvl1pPr marL="0" indent="0">
              <a:buNone/>
              <a:defRPr sz="1300"/>
            </a:lvl1pPr>
            <a:lvl2pPr marL="457195" indent="0">
              <a:buNone/>
              <a:defRPr sz="1100"/>
            </a:lvl2pPr>
            <a:lvl3pPr marL="914391" indent="0">
              <a:buNone/>
              <a:defRPr sz="1100"/>
            </a:lvl3pPr>
            <a:lvl4pPr marL="1371586" indent="0">
              <a:buNone/>
              <a:defRPr sz="900"/>
            </a:lvl4pPr>
            <a:lvl5pPr marL="1828782" indent="0">
              <a:buNone/>
              <a:defRPr sz="900"/>
            </a:lvl5pPr>
            <a:lvl6pPr marL="2285977" indent="0">
              <a:buNone/>
              <a:defRPr sz="900"/>
            </a:lvl6pPr>
            <a:lvl7pPr marL="2743173" indent="0">
              <a:buNone/>
              <a:defRPr sz="900"/>
            </a:lvl7pPr>
            <a:lvl8pPr marL="3200368" indent="0">
              <a:buNone/>
              <a:defRPr sz="900"/>
            </a:lvl8pPr>
            <a:lvl9pPr marL="3657563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95399-BA60-4E75-BC47-F3107FF5360E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99717-F385-4405-9BD5-DD8E4E9D7BC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20" rIns="91439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9" tIns="45720" rIns="91439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l" defTabSz="914391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7DAB0E4-DB36-4B26-96FB-A4194028D18D}" type="datetimeFigureOut">
              <a:rPr lang="ko-KR" altLang="en-US"/>
              <a:pPr>
                <a:defRPr/>
              </a:pPr>
              <a:t>2011-03-25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ctr" defTabSz="914391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39" tIns="45720" rIns="91439" bIns="45720" rtlCol="0" anchor="ctr"/>
          <a:lstStyle>
            <a:lvl1pPr algn="r" defTabSz="914391" fontAlgn="auto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B5B81AF-0275-4A05-9EBE-535F4DDD43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12813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defTabSz="912813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defTabSz="912813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defTabSz="912813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defTabSz="912813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defTabSz="912813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defTabSz="912813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defTabSz="912813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1313" indent="-3413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5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0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6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1" indent="-228598" algn="l" defTabSz="914391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6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2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7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3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8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3" algn="l" defTabSz="914391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http://www.samsungsvc.co.kr/csp/namo/COMMON/AA1103081417206243"/>
          <p:cNvPicPr>
            <a:picLocks noChangeAspect="1" noChangeArrowheads="1"/>
          </p:cNvPicPr>
          <p:nvPr/>
        </p:nvPicPr>
        <p:blipFill>
          <a:blip r:embed="rId3">
            <a:lum bright="10000"/>
          </a:blip>
          <a:srcRect/>
          <a:stretch>
            <a:fillRect/>
          </a:stretch>
        </p:blipFill>
        <p:spPr bwMode="auto">
          <a:xfrm>
            <a:off x="0" y="5862638"/>
            <a:ext cx="6858000" cy="328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www.samsungsvc.co.kr/csp/namo/COMMON/AA110308141720624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50"/>
            <a:ext cx="6851650" cy="391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모서리가 둥근 직사각형 4"/>
          <p:cNvSpPr/>
          <p:nvPr/>
        </p:nvSpPr>
        <p:spPr>
          <a:xfrm>
            <a:off x="593725" y="2528888"/>
            <a:ext cx="3914775" cy="720725"/>
          </a:xfrm>
          <a:prstGeom prst="roundRect">
            <a:avLst/>
          </a:prstGeom>
          <a:solidFill>
            <a:srgbClr val="FFFFFF"/>
          </a:solidFill>
          <a:ln w="63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9" rIns="91439" anchor="ctr"/>
          <a:lstStyle/>
          <a:p>
            <a:pPr defTabSz="9143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itchFamily="18" charset="-127"/>
                <a:ea typeface="HY강B" pitchFamily="18" charset="-127"/>
              </a:rPr>
              <a:t>문의처 </a:t>
            </a:r>
            <a:r>
              <a:rPr kumimoji="0" lang="en-US" altLang="ko-KR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itchFamily="18" charset="-127"/>
                <a:ea typeface="HY강B" pitchFamily="18" charset="-127"/>
              </a:rPr>
              <a:t>: 062-250-3510~1</a:t>
            </a:r>
          </a:p>
          <a:p>
            <a:pPr defTabSz="9143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itchFamily="18" charset="-127"/>
                <a:ea typeface="HY강B" pitchFamily="18" charset="-127"/>
              </a:rPr>
              <a:t>웹접수 </a:t>
            </a:r>
            <a:r>
              <a:rPr kumimoji="0" lang="en-US" altLang="ko-KR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B" pitchFamily="18" charset="-127"/>
                <a:ea typeface="HY강B" pitchFamily="18" charset="-127"/>
              </a:rPr>
              <a:t>: edu.samsungsvc.co.kr</a:t>
            </a:r>
            <a:endParaRPr kumimoji="0" lang="ko-KR" altLang="en-US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강B" pitchFamily="18" charset="-127"/>
              <a:ea typeface="HY강B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71438" y="3492500"/>
          <a:ext cx="6710362" cy="5472113"/>
        </p:xfrm>
        <a:graphic>
          <a:graphicData uri="http://schemas.openxmlformats.org/drawingml/2006/table">
            <a:tbl>
              <a:tblPr/>
              <a:tblGrid>
                <a:gridCol w="764705"/>
                <a:gridCol w="2832023"/>
                <a:gridCol w="3113065"/>
              </a:tblGrid>
              <a:tr h="3496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체" pitchFamily="49" charset="-127"/>
                          <a:ea typeface="굴림체" pitchFamily="49" charset="-127"/>
                        </a:rPr>
                        <a:t>구    분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정규직 야간파트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대학생 우대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일반상담사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/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휴대폰 기술상담사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(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교육생</a:t>
                      </a:r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latin typeface="굴림체" pitchFamily="49" charset="-127"/>
                          <a:ea typeface="굴림체" pitchFamily="49" charset="-127"/>
                        </a:rPr>
                        <a:t>)</a:t>
                      </a:r>
                    </a:p>
                  </a:txBody>
                  <a:tcPr marL="4232" marR="4232" marT="4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496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담당업무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삼성전자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제품 순수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인바운드 고객상담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영업 아님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/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근무처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동구 서석동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KT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건물內 광주콜센터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9F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369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근무시간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평일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17:00~21:00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/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  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토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16:00~20:00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/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(※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조기출근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가능시 잔업비 인정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접수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2011.03/28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/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면접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: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2011.03/29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/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11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일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~5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월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13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일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5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주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/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교육이수 후 정규직 전환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08000" marR="4232" marT="4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269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급 </a:t>
                      </a:r>
                      <a:r>
                        <a:rPr lang="ko-KR" altLang="en-US" sz="10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  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여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기본급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601,200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원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월평균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70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만원↑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)/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근속에 따라 급여 차등 지급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신입기준 연봉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1,800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~2000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잔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특근포함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  <a:b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년차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2,000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~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2,200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 이상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잔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.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특근비포함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</a:p>
                  </a:txBody>
                  <a:tcPr marL="108000" marR="4232" marT="42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상   </a:t>
                      </a:r>
                      <a:r>
                        <a:rPr lang="ko-KR" altLang="en-US" sz="10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여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연간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300% 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설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추석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상반기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하반기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96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수  </a:t>
                      </a:r>
                      <a:r>
                        <a:rPr lang="ko-KR" altLang="en-US" sz="1000" b="1" i="0" u="none" strike="noStrike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    </a:t>
                      </a:r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당 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매월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실적 우수자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인센티브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최대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50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만원 지급</a:t>
                      </a:r>
                      <a:endParaRPr lang="ko-KR" altLang="en-US" sz="1000" b="0" i="0" u="none" strike="noStrike">
                        <a:solidFill>
                          <a:srgbClr val="000000"/>
                        </a:solidFill>
                        <a:latin typeface="굴림" pitchFamily="50" charset="-127"/>
                        <a:ea typeface="굴림" pitchFamily="50" charset="-127"/>
                      </a:endParaRP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4963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연차수당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연차수당 별도지급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09724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자격요건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연령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(20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세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~40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세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남녀무관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고졸이상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기혼자 가능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초보자 가능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활발하고 적극적인 마인드 소유자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경증 장애인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보훈대상자 우대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관련분야 유경험자 우대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47728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b="1" i="0" u="none" strike="noStrike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굴림" pitchFamily="50" charset="-127"/>
                          <a:ea typeface="굴림" pitchFamily="50" charset="-127"/>
                        </a:rPr>
                        <a:t>기타사항</a:t>
                      </a:r>
                    </a:p>
                  </a:txBody>
                  <a:tcPr marL="4232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4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대 보험 가입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퇴직금 지급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경조휴가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연차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출산휴가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육아휴직 가능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우수사원 해외연수 기회제공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연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회 기술경진대회로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최신 휴대폰 지급</a:t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업무 환경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☞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넓은 휴게실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닌텐도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will,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비데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안정실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안마기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공기청정기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, 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사내식당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/>
                      </a:r>
                      <a:b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</a:b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•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 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상담원 </a:t>
                      </a:r>
                      <a:r>
                        <a:rPr lang="en-US" altLang="ko-KR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</a:t>
                      </a:r>
                      <a:r>
                        <a:rPr lang="ko-KR" altLang="en-US" sz="1000" b="0" i="0" u="none" strike="noStrike" smtClean="0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人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1PC (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모니터가 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2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개인 듀얼모니터</a:t>
                      </a:r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) </a:t>
                      </a:r>
                      <a:r>
                        <a:rPr lang="ko-KR" altLang="en-US" sz="1000" b="0" i="0" u="none" strike="noStrike">
                          <a:solidFill>
                            <a:srgbClr val="000000"/>
                          </a:solidFill>
                          <a:latin typeface="굴림" pitchFamily="50" charset="-127"/>
                          <a:ea typeface="굴림" pitchFamily="50" charset="-127"/>
                        </a:rPr>
                        <a:t>제공</a:t>
                      </a:r>
                    </a:p>
                  </a:txBody>
                  <a:tcPr marL="108000" marR="4232" marT="423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173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디자인 서식 파일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굴림</vt:lpstr>
      <vt:lpstr>Arial</vt:lpstr>
      <vt:lpstr>맑은 고딕</vt:lpstr>
      <vt:lpstr>HY강B</vt:lpstr>
      <vt:lpstr>굴림체</vt:lpstr>
      <vt:lpstr>Office 테마</vt:lpstr>
      <vt:lpstr>슬라이드 1</vt:lpstr>
    </vt:vector>
  </TitlesOfParts>
  <Company>광주CC지점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박진우</dc:creator>
  <cp:lastModifiedBy>Preferred Customer</cp:lastModifiedBy>
  <cp:revision>12</cp:revision>
  <dcterms:created xsi:type="dcterms:W3CDTF">2011-03-17T07:07:05Z</dcterms:created>
  <dcterms:modified xsi:type="dcterms:W3CDTF">2011-03-25T06:03:27Z</dcterms:modified>
</cp:coreProperties>
</file>