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318" r:id="rId4"/>
    <p:sldId id="321" r:id="rId5"/>
    <p:sldId id="323" r:id="rId6"/>
    <p:sldId id="324" r:id="rId7"/>
    <p:sldId id="322" r:id="rId8"/>
    <p:sldId id="326" r:id="rId9"/>
    <p:sldId id="328" r:id="rId10"/>
    <p:sldId id="329" r:id="rId11"/>
    <p:sldId id="327" r:id="rId12"/>
    <p:sldId id="325" r:id="rId13"/>
    <p:sldId id="320" r:id="rId14"/>
    <p:sldId id="319" r:id="rId15"/>
    <p:sldId id="315" r:id="rId16"/>
    <p:sldId id="316" r:id="rId17"/>
    <p:sldId id="31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00" r:id="rId26"/>
    <p:sldId id="301" r:id="rId27"/>
    <p:sldId id="265" r:id="rId28"/>
    <p:sldId id="271" r:id="rId29"/>
    <p:sldId id="266" r:id="rId30"/>
    <p:sldId id="275" r:id="rId31"/>
    <p:sldId id="267" r:id="rId32"/>
    <p:sldId id="272" r:id="rId33"/>
    <p:sldId id="273" r:id="rId34"/>
    <p:sldId id="274" r:id="rId35"/>
    <p:sldId id="268" r:id="rId36"/>
    <p:sldId id="269" r:id="rId37"/>
    <p:sldId id="270" r:id="rId38"/>
    <p:sldId id="257" r:id="rId39"/>
    <p:sldId id="258" r:id="rId40"/>
    <p:sldId id="259" r:id="rId41"/>
    <p:sldId id="260" r:id="rId42"/>
    <p:sldId id="261" r:id="rId43"/>
    <p:sldId id="262" r:id="rId44"/>
    <p:sldId id="263" r:id="rId45"/>
    <p:sldId id="276" r:id="rId46"/>
    <p:sldId id="302" r:id="rId47"/>
    <p:sldId id="307" r:id="rId48"/>
    <p:sldId id="303" r:id="rId49"/>
    <p:sldId id="304" r:id="rId50"/>
    <p:sldId id="305" r:id="rId51"/>
    <p:sldId id="306" r:id="rId52"/>
    <p:sldId id="292" r:id="rId53"/>
    <p:sldId id="293" r:id="rId54"/>
    <p:sldId id="294" r:id="rId55"/>
    <p:sldId id="295" r:id="rId56"/>
    <p:sldId id="296" r:id="rId57"/>
    <p:sldId id="297" r:id="rId58"/>
    <p:sldId id="298" r:id="rId59"/>
    <p:sldId id="299" r:id="rId60"/>
    <p:sldId id="277" r:id="rId61"/>
    <p:sldId id="279" r:id="rId62"/>
    <p:sldId id="278" r:id="rId63"/>
    <p:sldId id="280" r:id="rId64"/>
    <p:sldId id="281" r:id="rId65"/>
    <p:sldId id="282" r:id="rId66"/>
    <p:sldId id="283" r:id="rId67"/>
    <p:sldId id="284" r:id="rId68"/>
    <p:sldId id="285" r:id="rId69"/>
    <p:sldId id="286" r:id="rId70"/>
    <p:sldId id="288" r:id="rId71"/>
    <p:sldId id="287" r:id="rId72"/>
    <p:sldId id="289" r:id="rId73"/>
    <p:sldId id="290" r:id="rId74"/>
    <p:sldId id="291" r:id="rId7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C7D9CDB-67A4-4359-AB88-84C6E695D8AA}" type="datetimeFigureOut">
              <a:rPr lang="ko-KR" altLang="en-US" smtClean="0"/>
              <a:pPr/>
              <a:t>2012-10-07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6BE3AB5-B441-41C8-A240-055870FDC3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atworldknowledge.com/pub/business-communication-success/70087" TargetMode="External"/><Relationship Id="rId2" Type="http://schemas.openxmlformats.org/officeDocument/2006/relationships/hyperlink" Target="http://www.columbia.edu/~rmk7/PDF/IESB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xtension.unh.edu/4h/4hpubs/verbcomm.pdf" TargetMode="External"/><Relationship Id="rId5" Type="http://schemas.openxmlformats.org/officeDocument/2006/relationships/hyperlink" Target="http://www.youtube.com/watch?v=8-hGDlifwhg" TargetMode="External"/><Relationship Id="rId4" Type="http://schemas.openxmlformats.org/officeDocument/2006/relationships/hyperlink" Target="http://www.verbalcommunications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honolulu.hawaii.edu/facdev/guidebk/teachtip/commun-1.htm" TargetMode="External"/><Relationship Id="rId7" Type="http://schemas.openxmlformats.org/officeDocument/2006/relationships/hyperlink" Target="http://www.youtube.com/watch?v=vpPX70V_zIY" TargetMode="External"/><Relationship Id="rId2" Type="http://schemas.openxmlformats.org/officeDocument/2006/relationships/hyperlink" Target="http://nonverbal.ucsc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GsjZrkm-2Tk" TargetMode="External"/><Relationship Id="rId5" Type="http://schemas.openxmlformats.org/officeDocument/2006/relationships/hyperlink" Target="http://www.andrews.edu/~tidwell/lead689/NonVerbal.html" TargetMode="External"/><Relationship Id="rId4" Type="http://schemas.openxmlformats.org/officeDocument/2006/relationships/hyperlink" Target="http://helpguide.org/mental/eq6_nonverbal_communication.ht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05elDmGudaI" TargetMode="External"/><Relationship Id="rId3" Type="http://schemas.openxmlformats.org/officeDocument/2006/relationships/hyperlink" Target="https://www.youtube.com/watch?v=Au9wcMVXu6M&amp;feature=related" TargetMode="External"/><Relationship Id="rId7" Type="http://schemas.openxmlformats.org/officeDocument/2006/relationships/hyperlink" Target="http://www.youtube.com/watch?v=HOORRa4gaJQ" TargetMode="External"/><Relationship Id="rId2" Type="http://schemas.openxmlformats.org/officeDocument/2006/relationships/hyperlink" Target="http://www.youtube.com/watch?v=5NXhTiaQTE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IRtgYXIu10M" TargetMode="External"/><Relationship Id="rId5" Type="http://schemas.openxmlformats.org/officeDocument/2006/relationships/hyperlink" Target="http://www.youtube.com/watch?v=v_yibS2_7KA" TargetMode="External"/><Relationship Id="rId4" Type="http://schemas.openxmlformats.org/officeDocument/2006/relationships/hyperlink" Target="http://www.youtube.com/watch?v=_JH36kMCtfw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6KZQZHLkG0" TargetMode="External"/><Relationship Id="rId2" Type="http://schemas.openxmlformats.org/officeDocument/2006/relationships/hyperlink" Target="http://www.youtu.be/watch?v=yP27rvwkjjM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ZDHYKJcI_F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i5_MqicxSo" TargetMode="External"/><Relationship Id="rId2" Type="http://schemas.openxmlformats.org/officeDocument/2006/relationships/hyperlink" Target="http://edulog.edubox.com/foxno/po_b/65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naver.com/PostView.nhn?blogId=damho67&amp;logNo=150032630410&amp;redirect=Dlog&amp;widgetTypeCall=true" TargetMode="External"/><Relationship Id="rId4" Type="http://schemas.openxmlformats.org/officeDocument/2006/relationships/hyperlink" Target="http://www.ted.com/talks/randy_pausch_really_achieving_your_childhood_dreams.html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choicoach.com/341" TargetMode="External"/><Relationship Id="rId3" Type="http://schemas.openxmlformats.org/officeDocument/2006/relationships/hyperlink" Target="http://coachall.tistory.com/144" TargetMode="External"/><Relationship Id="rId7" Type="http://schemas.openxmlformats.org/officeDocument/2006/relationships/hyperlink" Target="http://josh-hwang.com/18" TargetMode="External"/><Relationship Id="rId12" Type="http://schemas.openxmlformats.org/officeDocument/2006/relationships/hyperlink" Target="http://www.kssline.pe.kr/book(other)/%EB%8D%B0%EB%B8%8C%EB%9D%BC%20%EB%B2%A4%ED%86%A4%EC%9D%98%20%EC%9E%90%EA%B8%B0%20%EA%B3%84%EB%B0%9C%20%EC%BD%94%EC%B9%98.hwp" TargetMode="External"/><Relationship Id="rId2" Type="http://schemas.openxmlformats.org/officeDocument/2006/relationships/hyperlink" Target="http://coachall.tistory.com/category/%5b%EC%BD%94%EC%B9%AD%EC%84%9C%EB%B9%84%EC%8A%A4%5d/%ED%8C%80/%EA%B7%B8%EB%A3%B9%EC%BD%94%EC%B9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taminmd.co.kr/center/magazine/view.md?themeid=00EgM&amp;centerid=001p0" TargetMode="External"/><Relationship Id="rId11" Type="http://schemas.openxmlformats.org/officeDocument/2006/relationships/hyperlink" Target="http://careercoaching.co.kr/modules/bbs/bbsView.php?code=bbs_info&amp;bbs_id=&amp;id=50" TargetMode="External"/><Relationship Id="rId5" Type="http://schemas.openxmlformats.org/officeDocument/2006/relationships/hyperlink" Target="https://www.youealleisure.co.kr/jsp/youeal/all/team_p1.html" TargetMode="External"/><Relationship Id="rId10" Type="http://schemas.openxmlformats.org/officeDocument/2006/relationships/hyperlink" Target="http://blog.naver.com/PostView.nhn?blogId=mastercoach1&amp;logNo=60137739108&amp;categoryNo=37&amp;viewDate=&amp;currentPage=1&amp;listtype=0" TargetMode="External"/><Relationship Id="rId4" Type="http://schemas.openxmlformats.org/officeDocument/2006/relationships/hyperlink" Target="http://www.ikcdc.net/Bbs_Se/Bbs_Se_Attach_Down.asp?Board_Id=2&amp;Board_Attach=%B0%E6%B3%B2%C4%DA%C4%AA-%BF%C0%C0%B1%B0%E6(%C4%DA%C4%A1%B0%A1%20%C3%DF%B1%B8%C7%CF%B4%C2%20%B0%CD%C0%BA%20%B9%AB%BE%F9%C0%CE%B0%A1).pdf" TargetMode="External"/><Relationship Id="rId9" Type="http://schemas.openxmlformats.org/officeDocument/2006/relationships/hyperlink" Target="http://www.koreacoach.com/cafe/?n=167&amp;m=view&amp;s=ColumnNotice&amp;p=26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kbstar.bookcosmos.com/Sub/Digest/GuideBook.Asp?book_sno=2050774" TargetMode="External"/><Relationship Id="rId3" Type="http://schemas.openxmlformats.org/officeDocument/2006/relationships/hyperlink" Target="http://danielview.com/notice/48" TargetMode="External"/><Relationship Id="rId7" Type="http://schemas.openxmlformats.org/officeDocument/2006/relationships/hyperlink" Target="http://knol.google.com/k/%EC%BD%94%EC%B9%AD%EC%9D%98-%EC%9D%98%EB%AF%B8%EC%99%80-%EA%B8%B0%EC%97%85%EC%9D%98-%ED%99%9C%EC%9A%A9-%EC%82%AC%EB%A1%80" TargetMode="External"/><Relationship Id="rId2" Type="http://schemas.openxmlformats.org/officeDocument/2006/relationships/hyperlink" Target="http://www.yes24.com/24/Goods/46293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um.net/_blog/BlogTypeView.do?blogid=0G60D&amp;articleno=8005065&amp;_bloghome_menu=recenttext" TargetMode="External"/><Relationship Id="rId5" Type="http://schemas.openxmlformats.org/officeDocument/2006/relationships/hyperlink" Target="http://www.cnuh.co.kr/UPLOAD/links/magazine/2011/04/2011_45090032546654837351648445924528.pdf" TargetMode="External"/><Relationship Id="rId10" Type="http://schemas.openxmlformats.org/officeDocument/2006/relationships/hyperlink" Target="http://credu.bookzip.co.kr/Resource/Domestic/PDF/AJ20297.pdf" TargetMode="External"/><Relationship Id="rId4" Type="http://schemas.openxmlformats.org/officeDocument/2006/relationships/hyperlink" Target="http://www.segye.com/Articles/FAMILYGLOBAL/EColumn/Article.asp?aid=20110325001354&amp;cid=0106011500000&amp;subctg1=15&amp;subctg2=00" TargetMode="External"/><Relationship Id="rId9" Type="http://schemas.openxmlformats.org/officeDocument/2006/relationships/hyperlink" Target="http://www.kaaf.or.kr/DATA/FILEs/%EC%BD%94%EC%B9%AD%EC%9D%B4%EB%A1%A0/2%20%EC%B2%A0%ED%95%99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.co.kr/main/view.asp?SectionStr=Series&amp;idx=17500&amp;NewsDate=2001-02-05" TargetMode="External"/><Relationship Id="rId3" Type="http://schemas.openxmlformats.org/officeDocument/2006/relationships/hyperlink" Target="http://www.mulpure.com/orderinfo/contentsview.asp?goods_id=280" TargetMode="External"/><Relationship Id="rId7" Type="http://schemas.openxmlformats.org/officeDocument/2006/relationships/hyperlink" Target="http://cbnu.cheongju.co.kr/pds/data/7%EC%9E%A5%20%EC%84%A0%EC%88%98%EB%B0%9C%EB%8B%AC.pptx" TargetMode="External"/><Relationship Id="rId2" Type="http://schemas.openxmlformats.org/officeDocument/2006/relationships/hyperlink" Target="http://www.eklc.co.kr/mail_2011/c_co_ceo/2/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f.or.kr/RAapp/ApplySubjectAdditonal_19_alone.jsi?projectCode=812&amp;projectYear=2011&amp;projectTime=1&amp;subjectNo=G00028" TargetMode="External"/><Relationship Id="rId5" Type="http://schemas.openxmlformats.org/officeDocument/2006/relationships/hyperlink" Target="http://danmee.chosun.com/site/data/html_dir/2011/03/24/2011032401093.html" TargetMode="External"/><Relationship Id="rId10" Type="http://schemas.openxmlformats.org/officeDocument/2006/relationships/hyperlink" Target="http://www.mspil.co.kr/user/teacher/peer_coaching/session/session1/S2.aspx" TargetMode="External"/><Relationship Id="rId4" Type="http://schemas.openxmlformats.org/officeDocument/2006/relationships/hyperlink" Target="http://coach777.com/tt/entry/%EB%B6%81%EB%A6%AC%EB%B7%B0-%EA%B8%B0%EB%8F%85%EA%B5%90-%EC%84%B8%EA%B3%84%EA%B4%80%EA%B3%BC-%ED%98%84%EB%8C%80%EC%82%AC%EC%83%81" TargetMode="External"/><Relationship Id="rId9" Type="http://schemas.openxmlformats.org/officeDocument/2006/relationships/hyperlink" Target="http://prezi.com/tzicppejp2k2/copy-of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ZtcD1Ii86Z0" TargetMode="External"/><Relationship Id="rId3" Type="http://schemas.openxmlformats.org/officeDocument/2006/relationships/hyperlink" Target="http://mhhe.com/socscience/education/methods/resources.html" TargetMode="External"/><Relationship Id="rId7" Type="http://schemas.openxmlformats.org/officeDocument/2006/relationships/hyperlink" Target="http://www.youtube.com/watch?v=z_PnU4J_gno" TargetMode="External"/><Relationship Id="rId2" Type="http://schemas.openxmlformats.org/officeDocument/2006/relationships/hyperlink" Target="http://www.garysturt.free-online.co.uk/huma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4shared.com/office/fIb0ddZQ/Education__Teaching-_Gary_Fens.html" TargetMode="External"/><Relationship Id="rId5" Type="http://schemas.openxmlformats.org/officeDocument/2006/relationships/hyperlink" Target="http://www.youtube.com/watch?v=A3uhSVoHZM8" TargetMode="External"/><Relationship Id="rId10" Type="http://schemas.openxmlformats.org/officeDocument/2006/relationships/hyperlink" Target="http://www.youtube.com/watch?v=zZudIIPTJik" TargetMode="External"/><Relationship Id="rId4" Type="http://schemas.openxmlformats.org/officeDocument/2006/relationships/hyperlink" Target="http://www.dukeupress.edu/pedagogy/" TargetMode="External"/><Relationship Id="rId9" Type="http://schemas.openxmlformats.org/officeDocument/2006/relationships/hyperlink" Target="http://www.youtube.com/watch?v=RpH4-Gyuckc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nterpersystem.blogspot.com/" TargetMode="External"/><Relationship Id="rId13" Type="http://schemas.openxmlformats.org/officeDocument/2006/relationships/hyperlink" Target="http://www.slideshare.net/James.Atherton/perspectives-on-learning" TargetMode="External"/><Relationship Id="rId3" Type="http://schemas.openxmlformats.org/officeDocument/2006/relationships/hyperlink" Target="http://www.youtube.com/watch?v=i5yP5GbeGaM" TargetMode="External"/><Relationship Id="rId7" Type="http://schemas.openxmlformats.org/officeDocument/2006/relationships/hyperlink" Target="http://www.youtube.com/watch?v=Wm9h91thgvQ" TargetMode="External"/><Relationship Id="rId12" Type="http://schemas.openxmlformats.org/officeDocument/2006/relationships/hyperlink" Target="http://www.youtube.com/watch?v=zjeh3b89GRo" TargetMode="External"/><Relationship Id="rId2" Type="http://schemas.openxmlformats.org/officeDocument/2006/relationships/hyperlink" Target="http://teachnet.edb.utexas.edu/~Lynda_abbot/Behaviorism.html" TargetMode="External"/><Relationship Id="rId16" Type="http://schemas.openxmlformats.org/officeDocument/2006/relationships/hyperlink" Target="http://www.pearsonassessments.com/HAIWEB/Cultures/en-us/Productdetail.htm?Pid=29484&amp;Mode=summar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epl.org/" TargetMode="External"/><Relationship Id="rId11" Type="http://schemas.openxmlformats.org/officeDocument/2006/relationships/hyperlink" Target="http://www.cedefop.europa.eu/en/Files/3033_EN.PDF" TargetMode="External"/><Relationship Id="rId5" Type="http://schemas.openxmlformats.org/officeDocument/2006/relationships/hyperlink" Target="http://www.slideshare.net/kiranb/elearning-21st-century-perspectives-on-teaching-learning-and-technology" TargetMode="External"/><Relationship Id="rId15" Type="http://schemas.openxmlformats.org/officeDocument/2006/relationships/hyperlink" Target="http://www.youtube.com/watch?v=mecuEroEbbM" TargetMode="External"/><Relationship Id="rId10" Type="http://schemas.openxmlformats.org/officeDocument/2006/relationships/hyperlink" Target="http://www.youtube.com/watch?v=OW1heLgeJuw" TargetMode="External"/><Relationship Id="rId4" Type="http://schemas.openxmlformats.org/officeDocument/2006/relationships/hyperlink" Target="http://www.youtube.com/watch?v=j8RLAvds1FM" TargetMode="External"/><Relationship Id="rId9" Type="http://schemas.openxmlformats.org/officeDocument/2006/relationships/hyperlink" Target="http://www.youtube.com/watch?v=HkpMBUQXhCM" TargetMode="External"/><Relationship Id="rId14" Type="http://schemas.openxmlformats.org/officeDocument/2006/relationships/hyperlink" Target="http://www.slideshare.net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kspope.com/ethics/research6.php" TargetMode="External"/><Relationship Id="rId13" Type="http://schemas.openxmlformats.org/officeDocument/2006/relationships/hyperlink" Target="http://www.youtube.com/watch?v=uV3NsiLzqKE" TargetMode="External"/><Relationship Id="rId18" Type="http://schemas.openxmlformats.org/officeDocument/2006/relationships/hyperlink" Target="http://www.scu.edu/ethics/publications/submitted/healy/teachethics.html" TargetMode="External"/><Relationship Id="rId3" Type="http://schemas.openxmlformats.org/officeDocument/2006/relationships/hyperlink" Target="http://www.youtube.com/watch?v=Ef7dZRyY3W0" TargetMode="External"/><Relationship Id="rId7" Type="http://schemas.openxmlformats.org/officeDocument/2006/relationships/hyperlink" Target="http://www.youtube.com/watch?v=0hkz_jr1q9c" TargetMode="External"/><Relationship Id="rId12" Type="http://schemas.openxmlformats.org/officeDocument/2006/relationships/hyperlink" Target="http://www.isatt.org/ISATT-papers/ISATT-papers/DSmith_EthicsandtheTeachingProfession.pdf" TargetMode="External"/><Relationship Id="rId17" Type="http://schemas.openxmlformats.org/officeDocument/2006/relationships/hyperlink" Target="http://www.youtube.com/watch?v=B9K9pNxljjg" TargetMode="External"/><Relationship Id="rId2" Type="http://schemas.openxmlformats.org/officeDocument/2006/relationships/hyperlink" Target="http://www.amazon.com/Ethics-Teaching-Thinking-about-Education/dp/0807744948" TargetMode="External"/><Relationship Id="rId16" Type="http://schemas.openxmlformats.org/officeDocument/2006/relationships/hyperlink" Target="http://www.usca.edu/essays/vol152005/caropresc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aeteachers.org/index.php/about-us/aae-code-of-ethics" TargetMode="External"/><Relationship Id="rId11" Type="http://schemas.openxmlformats.org/officeDocument/2006/relationships/hyperlink" Target="http://www.youtube.com/watch?v=j_G2_4L5B8U" TargetMode="External"/><Relationship Id="rId5" Type="http://schemas.openxmlformats.org/officeDocument/2006/relationships/hyperlink" Target="http://www.youtube.com/watch?v=LaUC-uqehdQ" TargetMode="External"/><Relationship Id="rId15" Type="http://schemas.openxmlformats.org/officeDocument/2006/relationships/hyperlink" Target="http://www.youtube.com/watch?v=6WMTpOG4_a8" TargetMode="External"/><Relationship Id="rId10" Type="http://schemas.openxmlformats.org/officeDocument/2006/relationships/hyperlink" Target="http://www.gradsch.psu.edu/facstaff/tethics.html" TargetMode="External"/><Relationship Id="rId19" Type="http://schemas.openxmlformats.org/officeDocument/2006/relationships/hyperlink" Target="http://www.youtube.com/watch?v=lwj1fOERYSM" TargetMode="External"/><Relationship Id="rId4" Type="http://schemas.openxmlformats.org/officeDocument/2006/relationships/hyperlink" Target="http://www.nea.org/home/30442.htm" TargetMode="External"/><Relationship Id="rId9" Type="http://schemas.openxmlformats.org/officeDocument/2006/relationships/hyperlink" Target="http://www.youtube.com/watch?v=ghokREsbaoI" TargetMode="External"/><Relationship Id="rId14" Type="http://schemas.openxmlformats.org/officeDocument/2006/relationships/hyperlink" Target="https://netfiles.uiuc.edu/loui/www/values.html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ibrary.brocku.ca/research/educat/nbooks1204.pdf" TargetMode="External"/><Relationship Id="rId3" Type="http://schemas.openxmlformats.org/officeDocument/2006/relationships/hyperlink" Target="http://search.barnesandnoble.com/Curriculum-and-Aims/Decker-F-Walker/e/9780807744956" TargetMode="External"/><Relationship Id="rId7" Type="http://schemas.openxmlformats.org/officeDocument/2006/relationships/hyperlink" Target="http://www.youtube.com/watch?v=226ugtYJlkM" TargetMode="External"/><Relationship Id="rId2" Type="http://schemas.openxmlformats.org/officeDocument/2006/relationships/hyperlink" Target="http://www.eric.ed.gov/ERICWebPortal/recordDetail?accno=ED267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nlinelibrary.wiley.com/doi/10.1111/j.1949-8594.1927.tb05266.x/abstract" TargetMode="External"/><Relationship Id="rId5" Type="http://schemas.openxmlformats.org/officeDocument/2006/relationships/hyperlink" Target="http://www.lib.muohio.edu/multifacet/record/mu3ugb2441444" TargetMode="External"/><Relationship Id="rId10" Type="http://schemas.openxmlformats.org/officeDocument/2006/relationships/hyperlink" Target="http://www.youtube.com/watch?v=X-bh9SVRPM0" TargetMode="External"/><Relationship Id="rId4" Type="http://schemas.openxmlformats.org/officeDocument/2006/relationships/hyperlink" Target="http://www.youtube.com/watch?v=ux2Sphl73J4" TargetMode="External"/><Relationship Id="rId9" Type="http://schemas.openxmlformats.org/officeDocument/2006/relationships/hyperlink" Target="http://jmt.sagepub.com/content/8/1/25.full.pdf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PfPk4AlVq14" TargetMode="External"/><Relationship Id="rId3" Type="http://schemas.openxmlformats.org/officeDocument/2006/relationships/hyperlink" Target="http://www.questia.com/PM.qst?a=o&amp;d=101427391" TargetMode="External"/><Relationship Id="rId7" Type="http://schemas.openxmlformats.org/officeDocument/2006/relationships/hyperlink" Target="http://www.commentarymagazine.com/article/schools-and-society/" TargetMode="External"/><Relationship Id="rId2" Type="http://schemas.openxmlformats.org/officeDocument/2006/relationships/hyperlink" Target="http://www.press.uchicago.edu/ucp/books/book/chicago/S/bo369727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18M9qeaheKY" TargetMode="External"/><Relationship Id="rId5" Type="http://schemas.openxmlformats.org/officeDocument/2006/relationships/hyperlink" Target="http://www.youtube.com/watch?v=Zw3Ygmm6vMk" TargetMode="External"/><Relationship Id="rId10" Type="http://schemas.openxmlformats.org/officeDocument/2006/relationships/hyperlink" Target="http://www.youtube.com/watch?v=KQ_OevWvw3g" TargetMode="External"/><Relationship Id="rId4" Type="http://schemas.openxmlformats.org/officeDocument/2006/relationships/hyperlink" Target="http://www.youtube.com/watch?v=ujFVaGeo66o" TargetMode="External"/><Relationship Id="rId9" Type="http://schemas.openxmlformats.org/officeDocument/2006/relationships/hyperlink" Target="http://www.youtube.com/watch?v=Y0Uk8Uu96I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TMXmQ_dT0U" TargetMode="External"/><Relationship Id="rId7" Type="http://schemas.openxmlformats.org/officeDocument/2006/relationships/hyperlink" Target="http://www.youtube.com/watch?v=hnehH1Mnqac" TargetMode="External"/><Relationship Id="rId2" Type="http://schemas.openxmlformats.org/officeDocument/2006/relationships/hyperlink" Target="http://www.youtube.com/watch?v=iOfnI-0nLg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kkU4Tk4JBKU" TargetMode="External"/><Relationship Id="rId5" Type="http://schemas.openxmlformats.org/officeDocument/2006/relationships/hyperlink" Target="http://www.youtube.com/watch?v=jSU2KjPvpeA" TargetMode="External"/><Relationship Id="rId4" Type="http://schemas.openxmlformats.org/officeDocument/2006/relationships/hyperlink" Target="http://www.youtube.com/watch?v=HjxoTjVRCk8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mQVD1WpAC0" TargetMode="External"/><Relationship Id="rId7" Type="http://schemas.openxmlformats.org/officeDocument/2006/relationships/hyperlink" Target="http://junior.hunet.co.kr/" TargetMode="External"/><Relationship Id="rId2" Type="http://schemas.openxmlformats.org/officeDocument/2006/relationships/hyperlink" Target="http://www.youtube.com/watch?v=HGO_TMX079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knIFJzl7lzU" TargetMode="External"/><Relationship Id="rId5" Type="http://schemas.openxmlformats.org/officeDocument/2006/relationships/hyperlink" Target="http://www.youtube.com/watch?v=hHzAk9ADUwI" TargetMode="External"/><Relationship Id="rId4" Type="http://schemas.openxmlformats.org/officeDocument/2006/relationships/hyperlink" Target="http://www.youtube.com/watch?v=DZNdHGfIfUI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ssq.co.kr/board/download.php?b_id=student_pds&amp;num=17269&amp;f_num=1" TargetMode="External"/><Relationship Id="rId3" Type="http://schemas.openxmlformats.org/officeDocument/2006/relationships/hyperlink" Target="http://www.unilecture.com/literature.asp?sCode=8&amp;iNmbr=21&amp;iPage=1&amp;sSrchType=x&amp;sSrchValu=" TargetMode="External"/><Relationship Id="rId7" Type="http://schemas.openxmlformats.org/officeDocument/2006/relationships/hyperlink" Target="http://www.powersite.co.kr/site_category.html?dir=467" TargetMode="External"/><Relationship Id="rId2" Type="http://schemas.openxmlformats.org/officeDocument/2006/relationships/hyperlink" Target="http://www.seelot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elotus.com/gojeon/oe-kuk/poetry/canterbely.htm" TargetMode="External"/><Relationship Id="rId5" Type="http://schemas.openxmlformats.org/officeDocument/2006/relationships/hyperlink" Target="http://www.youtube.com/watch?v=YKc-5v3F0U8" TargetMode="External"/><Relationship Id="rId4" Type="http://schemas.openxmlformats.org/officeDocument/2006/relationships/hyperlink" Target="http://kimgiyoung.com.ne.kr/eduinfm.html" TargetMode="External"/><Relationship Id="rId9" Type="http://schemas.openxmlformats.org/officeDocument/2006/relationships/hyperlink" Target="http://kr.dir.yahoo.com/humanities__social_science/linguistics_and_literature/korean/literature_in_chiness_writing/hansi/works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db.co.kr/screen/jsp/IHIre/down/new/2008.06-03.pdf" TargetMode="External"/><Relationship Id="rId2" Type="http://schemas.openxmlformats.org/officeDocument/2006/relationships/hyperlink" Target="http://www.bumo2.com/know/know_print.asp?No=50826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elotus.com/gojeon/oe-kuk/poetry/dong-bang-ui-deung-bul.htm" TargetMode="External"/><Relationship Id="rId3" Type="http://schemas.openxmlformats.org/officeDocument/2006/relationships/hyperlink" Target="http://www.seelotus.com/gojeon/bi-munhak/cheol-hak-book/pascal.htm" TargetMode="External"/><Relationship Id="rId7" Type="http://schemas.openxmlformats.org/officeDocument/2006/relationships/hyperlink" Target="http://www.youtube.com/watch?v=kocKOu5N56E" TargetMode="External"/><Relationship Id="rId2" Type="http://schemas.openxmlformats.org/officeDocument/2006/relationships/hyperlink" Target="http://www.seelotus.com/gojeon/oe-kuk/essay/dok-seo-lo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zKzmSrz4u-c" TargetMode="External"/><Relationship Id="rId5" Type="http://schemas.openxmlformats.org/officeDocument/2006/relationships/hyperlink" Target="http://ko.wikipedia.org/wiki/%EC%84%9C%EC%96%91_%ED%98%84%EB%8C%80%EC%9D%98_%EA%B5%90%EC%9C%A1%EC%82%AC%EC%83%81" TargetMode="External"/><Relationship Id="rId4" Type="http://schemas.openxmlformats.org/officeDocument/2006/relationships/hyperlink" Target="http://dic.impact.pe.kr/ecmaster-cgi/search.cgi?kwd=%C3%B6%C7%D0" TargetMode="External"/><Relationship Id="rId9" Type="http://schemas.openxmlformats.org/officeDocument/2006/relationships/hyperlink" Target="http://www.seelotus.com/gojeon/oe-kuk/essay/mo-ja-cheol-hak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xrzT8ZtYQo" TargetMode="External"/><Relationship Id="rId2" Type="http://schemas.openxmlformats.org/officeDocument/2006/relationships/hyperlink" Target="http://knol.google.com/k/%EC%BD%94%EC%B9%AD%EC%9D%98-%EC%9D%98%EB%AF%B8%EC%99%80-%EA%B8%B0%EC%97%85%EC%9D%98-%ED%99%9C%EC%9A%A9-%EC%82%AC%EB%A1%8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kfJqUqvLrGo" TargetMode="External"/><Relationship Id="rId4" Type="http://schemas.openxmlformats.org/officeDocument/2006/relationships/hyperlink" Target="http://www.youtube.com/watch?v=uov6XiajwVk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lD8mDEQO3c" TargetMode="External"/><Relationship Id="rId2" Type="http://schemas.openxmlformats.org/officeDocument/2006/relationships/hyperlink" Target="http://www.youtube.com/watch?v=JjU06NJov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dDPrmOHFPo" TargetMode="External"/><Relationship Id="rId5" Type="http://schemas.openxmlformats.org/officeDocument/2006/relationships/hyperlink" Target="http://www.youtube.com/watch?v=pIfD8PkdExo" TargetMode="External"/><Relationship Id="rId4" Type="http://schemas.openxmlformats.org/officeDocument/2006/relationships/hyperlink" Target="http://www.youtube.com/watch?v=11b_kCuNEiw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psych.org/dict/dict.cgi?cmd=view_iterm&amp;iterm=ear" TargetMode="External"/><Relationship Id="rId7" Type="http://schemas.openxmlformats.org/officeDocument/2006/relationships/hyperlink" Target="http://www.kmle.co.kr/search.php?Search=%B8%AE%BA%F1%B5%B5%B7%D0" TargetMode="External"/><Relationship Id="rId2" Type="http://schemas.openxmlformats.org/officeDocument/2006/relationships/hyperlink" Target="http://www.seelotus.com/gojeon/bi-munhak/reading/book/jeongjin-keg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elotus.com/gojeon/bi-munhak/cheol-hak-book/The%20Art%20of%20Loving.htm" TargetMode="External"/><Relationship Id="rId5" Type="http://schemas.openxmlformats.org/officeDocument/2006/relationships/hyperlink" Target="http://www.youtube.com/watch?v=r6CpQcleWCM" TargetMode="External"/><Relationship Id="rId4" Type="http://schemas.openxmlformats.org/officeDocument/2006/relationships/hyperlink" Target="http://www.youtube.com/watch?v=3ZnjpzcKPzs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r.dir.yahoo.com/humanities__social_science/psychology/cognitive_psychology/" TargetMode="External"/><Relationship Id="rId3" Type="http://schemas.openxmlformats.org/officeDocument/2006/relationships/hyperlink" Target="http://www.simplypsychology.org/cognitive.html" TargetMode="External"/><Relationship Id="rId7" Type="http://schemas.openxmlformats.org/officeDocument/2006/relationships/hyperlink" Target="http://www.youtube.com/watch?v=HnArpACtYp4" TargetMode="External"/><Relationship Id="rId2" Type="http://schemas.openxmlformats.org/officeDocument/2006/relationships/hyperlink" Target="http://psychology.about.com/od/cognitivepsychology/f/cogpsych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gpsy.skku.ac.kr/200608-cogsci-%EC%9D%B8%EC%A7%80%EA%B3%BC%ED%95%99.pdf" TargetMode="External"/><Relationship Id="rId5" Type="http://schemas.openxmlformats.org/officeDocument/2006/relationships/hyperlink" Target="http://madang.ajou.ac.kr/~yjkim/cogohp1.htm" TargetMode="External"/><Relationship Id="rId4" Type="http://schemas.openxmlformats.org/officeDocument/2006/relationships/hyperlink" Target="http://korcogsci.blogspot.com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dic.impact.pe.kr/ecmaster-cgi/search.cgi?kwd=%C1%A2%C7%D5" TargetMode="External"/><Relationship Id="rId2" Type="http://schemas.openxmlformats.org/officeDocument/2006/relationships/hyperlink" Target="http://blog.chosun.com/blog.log.view.screen?blogId=47557&amp;menuId=388039&amp;listType=2&amp;from=&amp;to=&amp;curPage=1&amp;logId=57722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Yn24TlYzS08" TargetMode="External"/><Relationship Id="rId5" Type="http://schemas.openxmlformats.org/officeDocument/2006/relationships/hyperlink" Target="http://www.brainmedia.co.kr/BrainNews/7750" TargetMode="External"/><Relationship Id="rId4" Type="http://schemas.openxmlformats.org/officeDocument/2006/relationships/hyperlink" Target="http://www.kmle.co.kr/search.php?Search=%B0%B3%C0%E7%B4%BA%BF%EC%B7%B1&amp;SpecialSearch=HTMLWebHtdig&amp;Page=1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bsrc.kaist.ac.kr/board/read.cgi?board=Drhan&amp;y_number=7" TargetMode="External"/><Relationship Id="rId3" Type="http://schemas.openxmlformats.org/officeDocument/2006/relationships/hyperlink" Target="http://www.sangdam.kr/encyclopedia/cd/brain/brain14.html" TargetMode="External"/><Relationship Id="rId7" Type="http://schemas.openxmlformats.org/officeDocument/2006/relationships/hyperlink" Target="http://www.youtube.com/watch?v=zt00UKM6DBc" TargetMode="External"/><Relationship Id="rId2" Type="http://schemas.openxmlformats.org/officeDocument/2006/relationships/hyperlink" Target="http://www.kacr.or.kr/library/itemview.asp?no=273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alth.chosun.com/site/data/html_dir/2011/09/20/2011092001625.html" TargetMode="External"/><Relationship Id="rId5" Type="http://schemas.openxmlformats.org/officeDocument/2006/relationships/hyperlink" Target="http://www.aistudy.com/psychology/memory.htm" TargetMode="External"/><Relationship Id="rId4" Type="http://schemas.openxmlformats.org/officeDocument/2006/relationships/hyperlink" Target="http://www.studygs.net/korean/memoriz.htm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cascade.kr/mod/glossary/view.php?id=6" TargetMode="External"/><Relationship Id="rId3" Type="http://schemas.openxmlformats.org/officeDocument/2006/relationships/hyperlink" Target="http://www.kice.re.kr/ko/download.do?attach_id=2324" TargetMode="External"/><Relationship Id="rId7" Type="http://schemas.openxmlformats.org/officeDocument/2006/relationships/hyperlink" Target="http://igcs.khcu.ac.kr/board/view.jsp?m=50026&amp;BRD_NO=737938" TargetMode="External"/><Relationship Id="rId2" Type="http://schemas.openxmlformats.org/officeDocument/2006/relationships/hyperlink" Target="http://www.youtube.com/watch?v=ji3Ca6LEhE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assroom.re.kr/2011/view.jsp?mcode=2316" TargetMode="External"/><Relationship Id="rId5" Type="http://schemas.openxmlformats.org/officeDocument/2006/relationships/hyperlink" Target="http://www.youtube.com/watch?v=NleKMF8FgWM" TargetMode="External"/><Relationship Id="rId10" Type="http://schemas.openxmlformats.org/officeDocument/2006/relationships/hyperlink" Target="http://kr.dir.yahoo.com/education/pedagogy/" TargetMode="External"/><Relationship Id="rId4" Type="http://schemas.openxmlformats.org/officeDocument/2006/relationships/hyperlink" Target="http://www.youtube.com/watch?v=HGCTPQOxHVg" TargetMode="External"/><Relationship Id="rId9" Type="http://schemas.openxmlformats.org/officeDocument/2006/relationships/hyperlink" Target="http://classroom.re.kr/2011/view.jsp?mcode=231710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jangyoungjae.com/" TargetMode="External"/><Relationship Id="rId3" Type="http://schemas.openxmlformats.org/officeDocument/2006/relationships/hyperlink" Target="http://www.youtube.com/watch?v=vPXokleuRW4" TargetMode="External"/><Relationship Id="rId7" Type="http://schemas.openxmlformats.org/officeDocument/2006/relationships/hyperlink" Target="http://daejun.tistory.com/21" TargetMode="External"/><Relationship Id="rId2" Type="http://schemas.openxmlformats.org/officeDocument/2006/relationships/hyperlink" Target="http://dic.mk.co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ankyung.com/dic/" TargetMode="External"/><Relationship Id="rId5" Type="http://schemas.openxmlformats.org/officeDocument/2006/relationships/hyperlink" Target="http://www.youtube.com/watch?v=pqCyi70rcf0" TargetMode="External"/><Relationship Id="rId4" Type="http://schemas.openxmlformats.org/officeDocument/2006/relationships/hyperlink" Target="http://school.ohmynews.com/NWS_Web/School/online_pg.aspx?lccd=SO000001424&amp;free=t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qVenTbRY-o" TargetMode="External"/><Relationship Id="rId2" Type="http://schemas.openxmlformats.org/officeDocument/2006/relationships/hyperlink" Target="http://www.youtube.com/watch?v=Ov-tCM4fAP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jY5PJMdBPjI" TargetMode="External"/><Relationship Id="rId4" Type="http://schemas.openxmlformats.org/officeDocument/2006/relationships/hyperlink" Target="http://www.youtube.com/watch?v=rrLY7p6SNtA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orplanetcenter.net/iau/lists/Sizes.html" TargetMode="External"/><Relationship Id="rId7" Type="http://schemas.openxmlformats.org/officeDocument/2006/relationships/hyperlink" Target="http://www.irs.gov/pub/irs-pdf/f1040sh.pdf" TargetMode="External"/><Relationship Id="rId2" Type="http://schemas.openxmlformats.org/officeDocument/2006/relationships/hyperlink" Target="http://dictionary.reference.com/browse/observ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-net.org/" TargetMode="External"/><Relationship Id="rId5" Type="http://schemas.openxmlformats.org/officeDocument/2006/relationships/hyperlink" Target="http://www.4-h.org/" TargetMode="External"/><Relationship Id="rId4" Type="http://schemas.openxmlformats.org/officeDocument/2006/relationships/hyperlink" Target="http://www.youtube.com/watch?v=fqZOF1u_rWM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9E%90%EC%9C%A0%EC%9D%98%EC%A7%80" TargetMode="External"/><Relationship Id="rId2" Type="http://schemas.openxmlformats.org/officeDocument/2006/relationships/hyperlink" Target="http://www.solving.kr/tag/%EC%BD%94%EC%B9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YCGRonKkLKw" TargetMode="External"/><Relationship Id="rId5" Type="http://schemas.openxmlformats.org/officeDocument/2006/relationships/hyperlink" Target="http://www.youtube.com/watch?v=aKrOVVPilTs" TargetMode="External"/><Relationship Id="rId4" Type="http://schemas.openxmlformats.org/officeDocument/2006/relationships/hyperlink" Target="http://www.youtube.com/watch?v=eeVHDi48lM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Z1bzkGlj6g" TargetMode="External"/><Relationship Id="rId2" Type="http://schemas.openxmlformats.org/officeDocument/2006/relationships/hyperlink" Target="http://www.youtube.com/watch?v=5Uf_k9oBcU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bK9ytJBfoM4" TargetMode="External"/><Relationship Id="rId5" Type="http://schemas.openxmlformats.org/officeDocument/2006/relationships/hyperlink" Target="http://www.youtube.com/watch?v=MuGOJ9zg6v8" TargetMode="External"/><Relationship Id="rId4" Type="http://schemas.openxmlformats.org/officeDocument/2006/relationships/hyperlink" Target="http://www.youtube.com/watch?v=EorYQQGUw5o" TargetMode="Externa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JKhUeWQ1EDg" TargetMode="External"/><Relationship Id="rId13" Type="http://schemas.openxmlformats.org/officeDocument/2006/relationships/hyperlink" Target="http://www.youtu.be/watch?v=OQW6xh_frkU&amp;feature=related" TargetMode="External"/><Relationship Id="rId18" Type="http://schemas.openxmlformats.org/officeDocument/2006/relationships/hyperlink" Target="http://en.wikipedia.org/wiki/Chord_(music)" TargetMode="External"/><Relationship Id="rId26" Type="http://schemas.openxmlformats.org/officeDocument/2006/relationships/hyperlink" Target="https://www.stephencovey.com/7habits/7habits.php" TargetMode="External"/><Relationship Id="rId3" Type="http://schemas.openxmlformats.org/officeDocument/2006/relationships/hyperlink" Target="http://www.choicescolumbus.org/" TargetMode="External"/><Relationship Id="rId21" Type="http://schemas.openxmlformats.org/officeDocument/2006/relationships/hyperlink" Target="http://www.merriam-webster.com/dictionary/circumstance" TargetMode="External"/><Relationship Id="rId7" Type="http://schemas.openxmlformats.org/officeDocument/2006/relationships/hyperlink" Target="http://en.wikipedia.org/wiki/Option_(finance)" TargetMode="External"/><Relationship Id="rId12" Type="http://schemas.openxmlformats.org/officeDocument/2006/relationships/hyperlink" Target="http://www.merriam-webster.com/dictionary/agenda" TargetMode="External"/><Relationship Id="rId17" Type="http://schemas.openxmlformats.org/officeDocument/2006/relationships/hyperlink" Target="http://www.harvardcounselors.net/Parenting%20Anger%20Management%20Skills.html" TargetMode="External"/><Relationship Id="rId25" Type="http://schemas.openxmlformats.org/officeDocument/2006/relationships/hyperlink" Target="http://www.lifehack.org/articles/productivity/18-tricks-to-make-new-habits-stick.html" TargetMode="External"/><Relationship Id="rId2" Type="http://schemas.openxmlformats.org/officeDocument/2006/relationships/hyperlink" Target="http://www.youtube.com/watch?v=N9QHdpLPbZo" TargetMode="External"/><Relationship Id="rId16" Type="http://schemas.openxmlformats.org/officeDocument/2006/relationships/hyperlink" Target="http://classics.mit.edu/" TargetMode="External"/><Relationship Id="rId20" Type="http://schemas.openxmlformats.org/officeDocument/2006/relationships/hyperlink" Target="http://en.wikipedia.org/wiki/Curricul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tes.org/" TargetMode="External"/><Relationship Id="rId11" Type="http://schemas.openxmlformats.org/officeDocument/2006/relationships/hyperlink" Target="http://www.youtube.com/watch?v=j9fXvUU4rQk" TargetMode="External"/><Relationship Id="rId24" Type="http://schemas.openxmlformats.org/officeDocument/2006/relationships/hyperlink" Target="http://creation.com/" TargetMode="External"/><Relationship Id="rId5" Type="http://schemas.openxmlformats.org/officeDocument/2006/relationships/hyperlink" Target="http://dictionary.reference.com/browse/cite" TargetMode="External"/><Relationship Id="rId15" Type="http://schemas.openxmlformats.org/officeDocument/2006/relationships/hyperlink" Target="http://dictionary.reference.com/browse/alias" TargetMode="External"/><Relationship Id="rId23" Type="http://schemas.openxmlformats.org/officeDocument/2006/relationships/hyperlink" Target="http://www.literature.org/authors/" TargetMode="External"/><Relationship Id="rId28" Type="http://schemas.openxmlformats.org/officeDocument/2006/relationships/hyperlink" Target="http://habitcourse.com/" TargetMode="External"/><Relationship Id="rId10" Type="http://schemas.openxmlformats.org/officeDocument/2006/relationships/hyperlink" Target="http://dictionary.reference.com/browse/obstruction" TargetMode="External"/><Relationship Id="rId19" Type="http://schemas.openxmlformats.org/officeDocument/2006/relationships/hyperlink" Target="http://en.wikipedia.org/wiki/Chord_(geometry)" TargetMode="External"/><Relationship Id="rId4" Type="http://schemas.openxmlformats.org/officeDocument/2006/relationships/hyperlink" Target="http://www.youtube.com/watch?v=LeJbT14Ts40" TargetMode="External"/><Relationship Id="rId9" Type="http://schemas.openxmlformats.org/officeDocument/2006/relationships/hyperlink" Target="http://www.youtube.com/watch?v=XnYPk-tT8XE" TargetMode="External"/><Relationship Id="rId14" Type="http://schemas.openxmlformats.org/officeDocument/2006/relationships/hyperlink" Target="http://dictionary.reference.com/browse/avocation" TargetMode="External"/><Relationship Id="rId22" Type="http://schemas.openxmlformats.org/officeDocument/2006/relationships/hyperlink" Target="http://dictionary.reference.com/browse/courage" TargetMode="External"/><Relationship Id="rId27" Type="http://schemas.openxmlformats.org/officeDocument/2006/relationships/hyperlink" Target="http://www.habit.co.nz/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idioms.thefreedictionary.com/handle+with+kid+gloves" TargetMode="External"/><Relationship Id="rId3" Type="http://schemas.openxmlformats.org/officeDocument/2006/relationships/hyperlink" Target="http://dictionary.reference.com/browse/compare" TargetMode="External"/><Relationship Id="rId7" Type="http://schemas.openxmlformats.org/officeDocument/2006/relationships/hyperlink" Target="http://en.wikipedia.org/wiki/Contrast_(vision)" TargetMode="External"/><Relationship Id="rId12" Type="http://schemas.openxmlformats.org/officeDocument/2006/relationships/hyperlink" Target="http://kidshealth.org/parent/emotions/behavior/five_habits.html" TargetMode="External"/><Relationship Id="rId2" Type="http://schemas.openxmlformats.org/officeDocument/2006/relationships/hyperlink" Target="http://www.merriam-webster.com/dictionary/chec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imbupsokidscangrowup.com/" TargetMode="External"/><Relationship Id="rId11" Type="http://schemas.openxmlformats.org/officeDocument/2006/relationships/hyperlink" Target="http://www.habitat.org/" TargetMode="External"/><Relationship Id="rId5" Type="http://schemas.openxmlformats.org/officeDocument/2006/relationships/hyperlink" Target="http://www.colormatters.com/" TargetMode="External"/><Relationship Id="rId10" Type="http://schemas.openxmlformats.org/officeDocument/2006/relationships/hyperlink" Target="http://www.pickthebrain.com/blog/strategies-for-breaking-bad-habits-and-cultivating-good-ones/" TargetMode="External"/><Relationship Id="rId4" Type="http://schemas.openxmlformats.org/officeDocument/2006/relationships/hyperlink" Target="http://www.answers.com/topic/cure-all" TargetMode="External"/><Relationship Id="rId9" Type="http://schemas.openxmlformats.org/officeDocument/2006/relationships/hyperlink" Target="http://en.wikipedia.org/wiki/Habit_(psychology)" TargetMode="Externa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1k08yxu57NA" TargetMode="External"/><Relationship Id="rId13" Type="http://schemas.openxmlformats.org/officeDocument/2006/relationships/hyperlink" Target="http://www.youtube.com/watch?v=ueJcRmfweSM" TargetMode="External"/><Relationship Id="rId18" Type="http://schemas.openxmlformats.org/officeDocument/2006/relationships/hyperlink" Target="http://www.chamberorchestraofnewyork.org/" TargetMode="External"/><Relationship Id="rId26" Type="http://schemas.openxmlformats.org/officeDocument/2006/relationships/hyperlink" Target="http://www.nahb.com/" TargetMode="External"/><Relationship Id="rId3" Type="http://schemas.openxmlformats.org/officeDocument/2006/relationships/hyperlink" Target="http://www.house.gov/committees/" TargetMode="External"/><Relationship Id="rId21" Type="http://schemas.openxmlformats.org/officeDocument/2006/relationships/hyperlink" Target="http://www.citizen.org/" TargetMode="External"/><Relationship Id="rId7" Type="http://schemas.openxmlformats.org/officeDocument/2006/relationships/hyperlink" Target="http://opera.stanford.edu/operas.html" TargetMode="External"/><Relationship Id="rId12" Type="http://schemas.openxmlformats.org/officeDocument/2006/relationships/hyperlink" Target="http://www.oscars.org/" TargetMode="External"/><Relationship Id="rId17" Type="http://schemas.openxmlformats.org/officeDocument/2006/relationships/hyperlink" Target="http://dictionary.reference.com/browse/alma+mater" TargetMode="External"/><Relationship Id="rId25" Type="http://schemas.openxmlformats.org/officeDocument/2006/relationships/hyperlink" Target="http://www.nasa.gov/" TargetMode="External"/><Relationship Id="rId2" Type="http://schemas.openxmlformats.org/officeDocument/2006/relationships/hyperlink" Target="http://dictionary.reference.com/browse/class" TargetMode="External"/><Relationship Id="rId16" Type="http://schemas.openxmlformats.org/officeDocument/2006/relationships/hyperlink" Target="http://www.aap.org/" TargetMode="External"/><Relationship Id="rId20" Type="http://schemas.openxmlformats.org/officeDocument/2006/relationships/hyperlink" Target="http://www.nysegov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day.msnbc.msn.com/id/3041478/" TargetMode="External"/><Relationship Id="rId11" Type="http://schemas.openxmlformats.org/officeDocument/2006/relationships/hyperlink" Target="http://www.olympic.org/" TargetMode="External"/><Relationship Id="rId24" Type="http://schemas.openxmlformats.org/officeDocument/2006/relationships/hyperlink" Target="http://www.home-sf.com/" TargetMode="External"/><Relationship Id="rId5" Type="http://schemas.openxmlformats.org/officeDocument/2006/relationships/hyperlink" Target="http://www.values.com/inspirational-stories-tv-spots/100-Concert" TargetMode="External"/><Relationship Id="rId15" Type="http://schemas.openxmlformats.org/officeDocument/2006/relationships/hyperlink" Target="http://www.carnegiehall.org/Academy/" TargetMode="External"/><Relationship Id="rId23" Type="http://schemas.openxmlformats.org/officeDocument/2006/relationships/hyperlink" Target="http://www.youtube.com/watch?v=jqxENMKaeCU" TargetMode="External"/><Relationship Id="rId10" Type="http://schemas.openxmlformats.org/officeDocument/2006/relationships/hyperlink" Target="http://www.cic.net/" TargetMode="External"/><Relationship Id="rId19" Type="http://schemas.openxmlformats.org/officeDocument/2006/relationships/hyperlink" Target="http://www.lincolncenter.org/" TargetMode="External"/><Relationship Id="rId4" Type="http://schemas.openxmlformats.org/officeDocument/2006/relationships/hyperlink" Target="http://www.nydailynews.com/contests" TargetMode="External"/><Relationship Id="rId9" Type="http://schemas.openxmlformats.org/officeDocument/2006/relationships/hyperlink" Target="http://www.operabase.com/" TargetMode="External"/><Relationship Id="rId14" Type="http://schemas.openxmlformats.org/officeDocument/2006/relationships/hyperlink" Target="http://www.stanford.edu/admission/" TargetMode="External"/><Relationship Id="rId22" Type="http://schemas.openxmlformats.org/officeDocument/2006/relationships/hyperlink" Target="http://www.citizen-systems.com/" TargetMode="External"/><Relationship Id="rId27" Type="http://schemas.openxmlformats.org/officeDocument/2006/relationships/hyperlink" Target="http://hes.lbl.gov/" TargetMode="Externa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nchantedlearning.com/subjects/butterfly/glossary/index.shtml" TargetMode="External"/><Relationship Id="rId13" Type="http://schemas.openxmlformats.org/officeDocument/2006/relationships/hyperlink" Target="http://dictionary.reference.com/browse/chronic" TargetMode="External"/><Relationship Id="rId18" Type="http://schemas.openxmlformats.org/officeDocument/2006/relationships/hyperlink" Target="http://www.essex1.com/pages/paul/bible13d.html" TargetMode="External"/><Relationship Id="rId3" Type="http://schemas.openxmlformats.org/officeDocument/2006/relationships/hyperlink" Target="http://dictionary.reference.com/browse/often" TargetMode="External"/><Relationship Id="rId21" Type="http://schemas.openxmlformats.org/officeDocument/2006/relationships/hyperlink" Target="http://www.blacksmithonline.co.uk/" TargetMode="External"/><Relationship Id="rId7" Type="http://schemas.openxmlformats.org/officeDocument/2006/relationships/hyperlink" Target="http://www.merriam-webster.com/dictionary/around" TargetMode="External"/><Relationship Id="rId12" Type="http://schemas.openxmlformats.org/officeDocument/2006/relationships/hyperlink" Target="http://www.merriam-webster.com/dictionary/appointment" TargetMode="External"/><Relationship Id="rId17" Type="http://schemas.openxmlformats.org/officeDocument/2006/relationships/hyperlink" Target="http://dissidentvoice.org/2010/09/the-handwriting-on-the-wall/" TargetMode="External"/><Relationship Id="rId2" Type="http://schemas.openxmlformats.org/officeDocument/2006/relationships/hyperlink" Target="http://en.wikipedia.org/wiki/Circa" TargetMode="External"/><Relationship Id="rId16" Type="http://schemas.openxmlformats.org/officeDocument/2006/relationships/hyperlink" Target="http://www.youtube.com/watch?v=dP4XKbD84Tk" TargetMode="External"/><Relationship Id="rId20" Type="http://schemas.openxmlformats.org/officeDocument/2006/relationships/hyperlink" Target="http://en.wikipedia.org/wiki/Hammer_&amp;_Tong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z7E6_iDRMo0" TargetMode="External"/><Relationship Id="rId11" Type="http://schemas.openxmlformats.org/officeDocument/2006/relationships/hyperlink" Target="http://englishplus.com/grammar/00000177.htm" TargetMode="External"/><Relationship Id="rId5" Type="http://schemas.openxmlformats.org/officeDocument/2006/relationships/hyperlink" Target="http://www.answers.com/topic/out-of-date" TargetMode="External"/><Relationship Id="rId15" Type="http://schemas.openxmlformats.org/officeDocument/2006/relationships/hyperlink" Target="http://www.changelives.org/" TargetMode="External"/><Relationship Id="rId10" Type="http://schemas.openxmlformats.org/officeDocument/2006/relationships/hyperlink" Target="http://docs.moodle.org/22/en/Assignment_module" TargetMode="External"/><Relationship Id="rId19" Type="http://schemas.openxmlformats.org/officeDocument/2006/relationships/hyperlink" Target="http://abcnews.go.com/WNT/video/handwritting-cursive-school-children-learn-write-kids-health-13820909" TargetMode="External"/><Relationship Id="rId4" Type="http://schemas.openxmlformats.org/officeDocument/2006/relationships/hyperlink" Target="http://grammar.yourdictionary.com/style-and-usage/mispron.html" TargetMode="External"/><Relationship Id="rId9" Type="http://schemas.openxmlformats.org/officeDocument/2006/relationships/hyperlink" Target="http://dictionary.reference.com/browse/approach" TargetMode="External"/><Relationship Id="rId14" Type="http://schemas.openxmlformats.org/officeDocument/2006/relationships/hyperlink" Target="http://www.enchantedlearning.com/subjects/butterfly/anatomy/Caterpillar.shtml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7VwjFNSkFmc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ik-aLtm9yHE" TargetMode="External"/><Relationship Id="rId13" Type="http://schemas.openxmlformats.org/officeDocument/2006/relationships/hyperlink" Target="http://ucollege.illinoisstate.edu/downloads/WritingWorksheet-ShiftsinTense.pdf" TargetMode="External"/><Relationship Id="rId18" Type="http://schemas.openxmlformats.org/officeDocument/2006/relationships/hyperlink" Target="http://www.youtube.com/watch?v=j9fXvUU4rQk" TargetMode="External"/><Relationship Id="rId26" Type="http://schemas.openxmlformats.org/officeDocument/2006/relationships/hyperlink" Target="http://thesaurus.com/browse/usual" TargetMode="External"/><Relationship Id="rId39" Type="http://schemas.openxmlformats.org/officeDocument/2006/relationships/hyperlink" Target="http://www.wikihow.com/Force-Yourself-to-Seriously-Study" TargetMode="External"/><Relationship Id="rId3" Type="http://schemas.openxmlformats.org/officeDocument/2006/relationships/hyperlink" Target="http://www.youtube.com/watch?v=cddIgb1nGJ8" TargetMode="External"/><Relationship Id="rId21" Type="http://schemas.openxmlformats.org/officeDocument/2006/relationships/hyperlink" Target="http://clinicaltrials.gov/ct2/show/NCT00133289" TargetMode="External"/><Relationship Id="rId34" Type="http://schemas.openxmlformats.org/officeDocument/2006/relationships/hyperlink" Target="http://ewweb.com/mag/electric_yearn_learn/" TargetMode="External"/><Relationship Id="rId7" Type="http://schemas.openxmlformats.org/officeDocument/2006/relationships/hyperlink" Target="http://www.marxists.org/reference/archive/spirkin/works/dialectical-materialism/ch02-s07.html" TargetMode="External"/><Relationship Id="rId12" Type="http://schemas.openxmlformats.org/officeDocument/2006/relationships/hyperlink" Target="http://writingcenter.tamu.edu/2010/podcasts/tense-shift/" TargetMode="External"/><Relationship Id="rId17" Type="http://schemas.openxmlformats.org/officeDocument/2006/relationships/hyperlink" Target="http://www.youtube.com/watch?v=lapDmCnZN3A" TargetMode="External"/><Relationship Id="rId25" Type="http://schemas.openxmlformats.org/officeDocument/2006/relationships/hyperlink" Target="http://articles.latimes.com/2011/dec/05/health/la-he-ocd-strep-20111205" TargetMode="External"/><Relationship Id="rId33" Type="http://schemas.openxmlformats.org/officeDocument/2006/relationships/hyperlink" Target="http://www.8yearstudy.org/" TargetMode="External"/><Relationship Id="rId38" Type="http://schemas.openxmlformats.org/officeDocument/2006/relationships/hyperlink" Target="http://www.sbs.com.au/news/article/1610519/the-biggest-black-holes-yet-study" TargetMode="External"/><Relationship Id="rId2" Type="http://schemas.openxmlformats.org/officeDocument/2006/relationships/hyperlink" Target="http://www.youtube.com/watch?v=zKF9aNg1fNs" TargetMode="External"/><Relationship Id="rId16" Type="http://schemas.openxmlformats.org/officeDocument/2006/relationships/hyperlink" Target="http://quotes.wsj.com/TGT" TargetMode="External"/><Relationship Id="rId20" Type="http://schemas.openxmlformats.org/officeDocument/2006/relationships/hyperlink" Target="http://www.ktl.fi/ultra/" TargetMode="External"/><Relationship Id="rId29" Type="http://schemas.openxmlformats.org/officeDocument/2006/relationships/hyperlink" Target="http://www.deliver-studie.nl/homeGB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uccessfulservices.info/" TargetMode="External"/><Relationship Id="rId11" Type="http://schemas.openxmlformats.org/officeDocument/2006/relationships/hyperlink" Target="http://dictionary.reference.com/browse/theme" TargetMode="External"/><Relationship Id="rId24" Type="http://schemas.openxmlformats.org/officeDocument/2006/relationships/hyperlink" Target="http://matadornetwork.com/abroad/7-unique-study-abroad-programs/" TargetMode="External"/><Relationship Id="rId32" Type="http://schemas.openxmlformats.org/officeDocument/2006/relationships/hyperlink" Target="http://www.discoverycourses.com/" TargetMode="External"/><Relationship Id="rId37" Type="http://schemas.openxmlformats.org/officeDocument/2006/relationships/hyperlink" Target="http://www.itilsurvival.com/best-yet-study-bookcourse-for-itil-foundation-may-13-by-natalie-d-fisher-mclean-va-usa-8.html" TargetMode="External"/><Relationship Id="rId5" Type="http://schemas.openxmlformats.org/officeDocument/2006/relationships/hyperlink" Target="http://calendar.aol.com/" TargetMode="External"/><Relationship Id="rId15" Type="http://schemas.openxmlformats.org/officeDocument/2006/relationships/hyperlink" Target="http://funnyexam.com/" TargetMode="External"/><Relationship Id="rId23" Type="http://schemas.openxmlformats.org/officeDocument/2006/relationships/hyperlink" Target="http://www.sciencedaily.com/releases/2011/09/110912193259.htm" TargetMode="External"/><Relationship Id="rId28" Type="http://schemas.openxmlformats.org/officeDocument/2006/relationships/hyperlink" Target="http://www.studygs.net/attmot4.htm" TargetMode="External"/><Relationship Id="rId36" Type="http://schemas.openxmlformats.org/officeDocument/2006/relationships/hyperlink" Target="http://www.enotes.com/sent-you-qn" TargetMode="External"/><Relationship Id="rId10" Type="http://schemas.openxmlformats.org/officeDocument/2006/relationships/hyperlink" Target="http://www.learner.org/exhibits/literature/read/theme1.html" TargetMode="External"/><Relationship Id="rId19" Type="http://schemas.openxmlformats.org/officeDocument/2006/relationships/hyperlink" Target="http://www.ncbi.nlm.nih.gov/pubmed/20843884" TargetMode="External"/><Relationship Id="rId31" Type="http://schemas.openxmlformats.org/officeDocument/2006/relationships/hyperlink" Target="http://dreamstudies.org/" TargetMode="External"/><Relationship Id="rId4" Type="http://schemas.openxmlformats.org/officeDocument/2006/relationships/hyperlink" Target="http://www.thefreedictionary.com/schedule" TargetMode="External"/><Relationship Id="rId9" Type="http://schemas.openxmlformats.org/officeDocument/2006/relationships/hyperlink" Target="http://www.campusbooks.com/" TargetMode="External"/><Relationship Id="rId14" Type="http://schemas.openxmlformats.org/officeDocument/2006/relationships/hyperlink" Target="http://www.4tests.com/" TargetMode="External"/><Relationship Id="rId22" Type="http://schemas.openxmlformats.org/officeDocument/2006/relationships/hyperlink" Target="https://stanfordmedicine.qualtrics.com/SE/?SID=SV_aY1e47DdzVRjHKI" TargetMode="External"/><Relationship Id="rId27" Type="http://schemas.openxmlformats.org/officeDocument/2006/relationships/hyperlink" Target="http://www.ihi.org/knowledge/Pages/Tools/PlanDoStudyActWorksheet.aspx" TargetMode="External"/><Relationship Id="rId30" Type="http://schemas.openxmlformats.org/officeDocument/2006/relationships/hyperlink" Target="http://www2.ucsc.edu/dreams/" TargetMode="External"/><Relationship Id="rId35" Type="http://schemas.openxmlformats.org/officeDocument/2006/relationships/hyperlink" Target="http://learningfundamentals.com.au/blog/5-ways-to-motivate-yourself-to-study-a-boring-subject-andor-complete-a-project/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smath.com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f299KGoVMU" TargetMode="External"/><Relationship Id="rId2" Type="http://schemas.openxmlformats.org/officeDocument/2006/relationships/hyperlink" Target="http://www.youtube.com/watch?v=fD4JFO2L8K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eBBsjqnwWH0" TargetMode="External"/><Relationship Id="rId5" Type="http://schemas.openxmlformats.org/officeDocument/2006/relationships/hyperlink" Target="http://www.youtube.com/watch?v=fngFUGZLXnk" TargetMode="External"/><Relationship Id="rId4" Type="http://schemas.openxmlformats.org/officeDocument/2006/relationships/hyperlink" Target="http://www.youtube.com/watch?v=eUfQdldGuUU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LTnxl5HpUc" TargetMode="External"/><Relationship Id="rId2" Type="http://schemas.openxmlformats.org/officeDocument/2006/relationships/hyperlink" Target="http://www.youtube.com/watch?v=_Y8JxZOFf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hooltheatre.org/publications/dramatics" TargetMode="External"/><Relationship Id="rId4" Type="http://schemas.openxmlformats.org/officeDocument/2006/relationships/hyperlink" Target="http://www.sft.edu/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Gplwf0p_Ok" TargetMode="External"/><Relationship Id="rId7" Type="http://schemas.openxmlformats.org/officeDocument/2006/relationships/hyperlink" Target="http://www.youtube.com/watch?v=f_BqsUtVsy8" TargetMode="External"/><Relationship Id="rId2" Type="http://schemas.openxmlformats.org/officeDocument/2006/relationships/hyperlink" Target="http://www.youtube.com/watch?v=rB7kqn7SZ5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zgwUh95nk_c" TargetMode="External"/><Relationship Id="rId5" Type="http://schemas.openxmlformats.org/officeDocument/2006/relationships/hyperlink" Target="http://www.youtube.com/watch?v=I0_p76ZXiXM&amp;feature=related" TargetMode="External"/><Relationship Id="rId4" Type="http://schemas.openxmlformats.org/officeDocument/2006/relationships/hyperlink" Target="http://www.youtube.com/watch?v=CAQpvFwrNF8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otion.com/video/xixyxr_enhance-your-confidence-through-communication-skills-part-4-wmv_fun" TargetMode="External"/><Relationship Id="rId2" Type="http://schemas.openxmlformats.org/officeDocument/2006/relationships/hyperlink" Target="http://www.youtube.com/watch?v=3EKtxuSF5c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NU_DTY__PZM" TargetMode="External"/><Relationship Id="rId5" Type="http://schemas.openxmlformats.org/officeDocument/2006/relationships/hyperlink" Target="http://www.youtube.com/watch?v=mq30TcPdHS8" TargetMode="External"/><Relationship Id="rId4" Type="http://schemas.openxmlformats.org/officeDocument/2006/relationships/hyperlink" Target="http://www.youtube.com/watch?v=WkKJ2be23iQ" TargetMode="Externa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aum.net/_blog/BlogTypeView.do?blogid=0Ih1M&amp;articleno=3379431&amp;categoryId=147678&amp;regdt=2008040622363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ithsonianmag.com/history-archaeology/man-of-his-words.html" TargetMode="External"/><Relationship Id="rId2" Type="http://schemas.openxmlformats.org/officeDocument/2006/relationships/hyperlink" Target="http://www.ted.com/conversations/5008/effective_communication_skill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flonline.org/Rostrum/Ld0405Pizzo" TargetMode="External"/><Relationship Id="rId4" Type="http://schemas.openxmlformats.org/officeDocument/2006/relationships/hyperlink" Target="http://apmha.org/files/effectivecommunicationforcoache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pesofcommunication.org/communication/verbal-communication/verbal-communication/" TargetMode="External"/><Relationship Id="rId2" Type="http://schemas.openxmlformats.org/officeDocument/2006/relationships/hyperlink" Target="http://cbpa.louisville.edu/bruce/mgmtwebs/commun_f98/Verbal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answers.com/Q/What_are_different_examples_of_verbal_communication" TargetMode="External"/><Relationship Id="rId4" Type="http://schemas.openxmlformats.org/officeDocument/2006/relationships/hyperlink" Target="http://www.dellamenechella.com/verbal_communication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700" dirty="0" smtClean="0"/>
              <a:t>커뮤니케이션 코치란 </a:t>
            </a:r>
            <a:r>
              <a:rPr lang="ko-KR" altLang="en-US" sz="2700" dirty="0" smtClean="0"/>
              <a:t>무엇인가</a:t>
            </a:r>
            <a:r>
              <a:rPr lang="en-US" altLang="ko-KR" sz="2700" dirty="0" smtClean="0"/>
              <a:t>?</a:t>
            </a:r>
            <a:br>
              <a:rPr lang="en-US" altLang="ko-KR" sz="2700" dirty="0" smtClean="0"/>
            </a:br>
            <a:r>
              <a:rPr lang="en-US" altLang="ko-KR" sz="2700" dirty="0" smtClean="0"/>
              <a:t> </a:t>
            </a:r>
            <a:r>
              <a:rPr lang="en-US" altLang="ko-KR" sz="3100" dirty="0" smtClean="0"/>
              <a:t>COACH 5W1H2S </a:t>
            </a:r>
            <a:br>
              <a:rPr lang="en-US" altLang="ko-KR" sz="3100" dirty="0" smtClean="0"/>
            </a:br>
            <a:r>
              <a:rPr lang="en-US" altLang="ko-KR" sz="3100" dirty="0" smtClean="0"/>
              <a:t>STUDY </a:t>
            </a:r>
            <a:r>
              <a:rPr lang="ko-KR" altLang="en-US" sz="3100" dirty="0" smtClean="0"/>
              <a:t>모델 매트릭스</a:t>
            </a:r>
            <a:r>
              <a:rPr lang="en-US" altLang="ko-KR" sz="3100" dirty="0" smtClean="0"/>
              <a:t/>
            </a:r>
            <a:br>
              <a:rPr lang="en-US" altLang="ko-KR" sz="3100" dirty="0" smtClean="0"/>
            </a:br>
            <a:r>
              <a:rPr lang="ko-KR" altLang="en-US" sz="3100" dirty="0" err="1" smtClean="0"/>
              <a:t>그레이</a:t>
            </a:r>
            <a:r>
              <a:rPr lang="ko-KR" altLang="en-US" sz="3100" dirty="0" smtClean="0"/>
              <a:t> </a:t>
            </a:r>
            <a:r>
              <a:rPr lang="ko-KR" altLang="en-US" sz="3100" dirty="0" err="1" smtClean="0"/>
              <a:t>매터</a:t>
            </a:r>
            <a:r>
              <a:rPr lang="ko-KR" altLang="en-US" sz="3100" dirty="0" smtClean="0"/>
              <a:t> 카피 카피 카피</a:t>
            </a:r>
            <a:r>
              <a:rPr lang="ko-KR" altLang="en-US" sz="3600" dirty="0" smtClean="0"/>
              <a:t/>
            </a:r>
            <a:br>
              <a:rPr lang="ko-KR" altLang="en-US" sz="3600" dirty="0" smtClean="0"/>
            </a:b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altLang="ko-KR" dirty="0" smtClean="0"/>
          </a:p>
          <a:p>
            <a:r>
              <a:rPr lang="ko-KR" altLang="en-US" sz="3400" dirty="0" err="1" smtClean="0"/>
              <a:t>학습언어키워드코칭요리조리사</a:t>
            </a:r>
            <a:endParaRPr lang="en-US" altLang="ko-KR" sz="3400" dirty="0" smtClean="0"/>
          </a:p>
          <a:p>
            <a:r>
              <a:rPr lang="ko-KR" altLang="en-US" sz="3400" dirty="0" smtClean="0"/>
              <a:t>하이퍼링크 </a:t>
            </a:r>
            <a:r>
              <a:rPr lang="en-US" altLang="ko-KR" sz="3400" dirty="0" smtClean="0"/>
              <a:t>By  </a:t>
            </a:r>
            <a:r>
              <a:rPr lang="en-US" altLang="ko-KR" sz="3400" dirty="0" smtClean="0">
                <a:hlinkClick r:id="rId2"/>
              </a:rPr>
              <a:t>http://www.aol.com/</a:t>
            </a:r>
            <a:endParaRPr lang="en-US" altLang="ko-KR" sz="3400" dirty="0" smtClean="0"/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hlinkClick r:id="rId2"/>
              </a:rPr>
              <a:t>The Psychology of </a:t>
            </a:r>
            <a:r>
              <a:rPr lang="en-US" altLang="ko-KR" b="1" dirty="0" smtClean="0">
                <a:hlinkClick r:id="rId2"/>
              </a:rPr>
              <a:t>Verbal Communication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Improving </a:t>
            </a:r>
            <a:r>
              <a:rPr lang="en-US" altLang="ko-KR" b="1" dirty="0" smtClean="0">
                <a:hlinkClick r:id="rId3"/>
              </a:rPr>
              <a:t>Verbal Communication</a:t>
            </a:r>
            <a:r>
              <a:rPr lang="en-US" altLang="ko-KR" dirty="0" smtClean="0">
                <a:hlinkClick r:id="rId3"/>
              </a:rPr>
              <a:t> | Flat World </a:t>
            </a:r>
            <a:r>
              <a:rPr lang="en-US" altLang="ko-KR" dirty="0" smtClean="0">
                <a:hlinkClick r:id="rId3"/>
              </a:rPr>
              <a:t>Knowledge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Verbal Communications</a:t>
            </a:r>
            <a:r>
              <a:rPr lang="en-US" altLang="ko-KR" dirty="0" smtClean="0">
                <a:hlinkClick r:id="rId4"/>
              </a:rPr>
              <a:t>, Inc.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Verbal communication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dirty="0" smtClean="0">
                <a:hlinkClick r:id="rId5"/>
              </a:rPr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6"/>
              </a:rPr>
              <a:t>Verbal Communication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Verbal Communication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hlinkClick r:id="rId2"/>
              </a:rPr>
              <a:t>Exploring </a:t>
            </a:r>
            <a:r>
              <a:rPr lang="en-US" altLang="ko-KR" b="1" dirty="0" smtClean="0">
                <a:hlinkClick r:id="rId2"/>
              </a:rPr>
              <a:t>Nonverbal Communication</a:t>
            </a:r>
            <a:r>
              <a:rPr lang="en-US" altLang="ko-KR" dirty="0" smtClean="0"/>
              <a:t> </a:t>
            </a:r>
            <a:endParaRPr lang="ko-KR" altLang="en-US" b="1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4"/>
              </a:rPr>
              <a:t>Nonverbal </a:t>
            </a:r>
            <a:r>
              <a:rPr lang="en-US" altLang="ko-KR" b="1" dirty="0" smtClean="0">
                <a:hlinkClick r:id="rId4"/>
              </a:rPr>
              <a:t>Communication</a:t>
            </a:r>
            <a:r>
              <a:rPr lang="en-US" altLang="ko-KR" dirty="0" smtClean="0">
                <a:hlinkClick r:id="rId4"/>
              </a:rPr>
              <a:t>: Improving Nonverbal </a:t>
            </a:r>
            <a:r>
              <a:rPr lang="en-US" altLang="ko-KR" b="1" dirty="0" smtClean="0">
                <a:hlinkClick r:id="rId4"/>
              </a:rPr>
              <a:t>Skills</a:t>
            </a:r>
            <a:r>
              <a:rPr lang="en-US" altLang="ko-KR" dirty="0" smtClean="0">
                <a:hlinkClick r:id="rId4"/>
              </a:rPr>
              <a:t> &amp; Reading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b="1" dirty="0" smtClean="0">
                <a:hlinkClick r:id="rId5"/>
              </a:rPr>
              <a:t>Non Verbal Communication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b="1" dirty="0" smtClean="0">
                <a:hlinkClick r:id="rId6"/>
              </a:rPr>
              <a:t>Non-Verbal Communication</a:t>
            </a:r>
            <a:r>
              <a:rPr lang="en-US" altLang="ko-KR" dirty="0" smtClean="0">
                <a:hlinkClick r:id="rId6"/>
              </a:rPr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3"/>
              </a:rPr>
              <a:t>SIX </a:t>
            </a:r>
            <a:r>
              <a:rPr lang="en-US" altLang="ko-KR" dirty="0" smtClean="0">
                <a:hlinkClick r:id="rId3"/>
              </a:rPr>
              <a:t>WAYS TO IMPROVE YOUR </a:t>
            </a:r>
            <a:r>
              <a:rPr lang="en-US" altLang="ko-KR" b="1" dirty="0" smtClean="0">
                <a:hlinkClick r:id="rId3"/>
              </a:rPr>
              <a:t>NONVERBAL COMMUNICATIONS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7"/>
              </a:rPr>
              <a:t>Non-Verbal Communication</a:t>
            </a:r>
            <a:r>
              <a:rPr lang="en-US" altLang="ko-KR" dirty="0" smtClean="0">
                <a:hlinkClick r:id="rId7"/>
              </a:rPr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>
                <a:hlinkClick r:id="rId2"/>
              </a:rPr>
              <a:t>therapy01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smtClean="0">
                <a:hlinkClick r:id="rId2"/>
              </a:rPr>
              <a:t>wmv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4"/>
              </a:rPr>
              <a:t>therapy02.</a:t>
            </a:r>
            <a:r>
              <a:rPr lang="en-US" altLang="ko-KR" b="1" dirty="0" smtClean="0">
                <a:hlinkClick r:id="rId4"/>
              </a:rPr>
              <a:t>wmv</a:t>
            </a:r>
            <a:r>
              <a:rPr lang="en-US" altLang="ko-KR" dirty="0" smtClean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5"/>
              </a:rPr>
              <a:t>therapy04.</a:t>
            </a:r>
            <a:r>
              <a:rPr lang="en-US" altLang="ko-KR" b="1" dirty="0" smtClean="0">
                <a:hlinkClick r:id="rId5"/>
              </a:rPr>
              <a:t>wmv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b="1" dirty="0" smtClean="0">
                <a:hlinkClick r:id="rId6"/>
              </a:rPr>
              <a:t>therapy11</a:t>
            </a:r>
            <a:r>
              <a:rPr lang="en-US" altLang="ko-KR" dirty="0" smtClean="0">
                <a:hlinkClick r:id="rId6"/>
              </a:rPr>
              <a:t>.</a:t>
            </a:r>
            <a:r>
              <a:rPr lang="en-US" altLang="ko-KR" b="1" dirty="0" smtClean="0">
                <a:hlinkClick r:id="rId6"/>
              </a:rPr>
              <a:t>wmv</a:t>
            </a:r>
            <a:r>
              <a:rPr lang="en-US" altLang="ko-KR" dirty="0" smtClean="0">
                <a:hlinkClick r:id="rId6"/>
              </a:rPr>
              <a:t> 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b="1" dirty="0" smtClean="0">
                <a:hlinkClick r:id="rId7"/>
              </a:rPr>
              <a:t>therapy18</a:t>
            </a:r>
            <a:r>
              <a:rPr lang="en-US" altLang="ko-KR" dirty="0" smtClean="0">
                <a:hlinkClick r:id="rId7"/>
              </a:rPr>
              <a:t>.</a:t>
            </a:r>
            <a:r>
              <a:rPr lang="en-US" altLang="ko-KR" b="1" dirty="0" smtClean="0">
                <a:hlinkClick r:id="rId7"/>
              </a:rPr>
              <a:t>wmv</a:t>
            </a:r>
            <a:r>
              <a:rPr lang="en-US" altLang="ko-KR" dirty="0" smtClean="0">
                <a:hlinkClick r:id="rId7"/>
              </a:rPr>
              <a:t> 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b="1" dirty="0" smtClean="0">
                <a:hlinkClick r:id="rId8"/>
              </a:rPr>
              <a:t>therapy21</a:t>
            </a:r>
            <a:r>
              <a:rPr lang="en-US" altLang="ko-KR" dirty="0" smtClean="0">
                <a:hlinkClick r:id="rId8"/>
              </a:rPr>
              <a:t>.</a:t>
            </a:r>
            <a:r>
              <a:rPr lang="en-US" altLang="ko-KR" b="1" dirty="0" smtClean="0">
                <a:hlinkClick r:id="rId8"/>
              </a:rPr>
              <a:t>wmv</a:t>
            </a:r>
            <a:r>
              <a:rPr lang="en-US" altLang="ko-KR" dirty="0" smtClean="0">
                <a:hlinkClick r:id="rId8"/>
              </a:rPr>
              <a:t> - </a:t>
            </a:r>
            <a:r>
              <a:rPr lang="en-US" altLang="ko-KR" b="1" dirty="0" smtClean="0">
                <a:hlinkClick r:id="rId8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en-US" altLang="ko-KR" dirty="0" smtClean="0">
                <a:hlinkClick r:id="rId3"/>
              </a:rPr>
              <a:t>therapy43.</a:t>
            </a:r>
            <a:r>
              <a:rPr lang="en-US" altLang="ko-KR" b="1" dirty="0" smtClean="0">
                <a:hlinkClick r:id="rId3"/>
              </a:rPr>
              <a:t>wmv</a:t>
            </a:r>
            <a:r>
              <a:rPr lang="en-US" altLang="ko-KR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YouTube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전 현수박사의 </a:t>
            </a:r>
            <a:r>
              <a:rPr lang="ko-KR" altLang="en-US" sz="3600" dirty="0" err="1" smtClean="0"/>
              <a:t>마음테라피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리더쉽</a:t>
            </a:r>
            <a:r>
              <a:rPr lang="ko-KR" altLang="en-US" b="1" dirty="0" err="1" smtClean="0">
                <a:hlinkClick r:id="rId2"/>
              </a:rPr>
              <a:t>강좌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21 </a:t>
            </a:r>
            <a:r>
              <a:rPr lang="ko-KR" altLang="en-US" dirty="0" smtClean="0">
                <a:hlinkClick r:id="rId2"/>
              </a:rPr>
              <a:t>이순신의 창조적 자기혁신 </a:t>
            </a:r>
            <a:r>
              <a:rPr lang="ko-KR" altLang="en-US" b="1" dirty="0" smtClean="0">
                <a:hlinkClick r:id="rId2"/>
              </a:rPr>
              <a:t>리더십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이선호</a:t>
            </a:r>
            <a:r>
              <a:rPr lang="en-US" altLang="ko-KR" dirty="0" smtClean="0">
                <a:hlinkClick r:id="rId2"/>
              </a:rPr>
              <a:t>)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3"/>
              </a:rPr>
              <a:t>이순신</a:t>
            </a:r>
            <a:r>
              <a:rPr lang="ko-KR" altLang="en-US" dirty="0" smtClean="0">
                <a:hlinkClick r:id="rId3"/>
              </a:rPr>
              <a:t>장군</a:t>
            </a:r>
            <a:r>
              <a:rPr lang="ko-KR" altLang="en-US" b="1" dirty="0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영향력</a:t>
            </a:r>
            <a:r>
              <a:rPr lang="ko-KR" altLang="en-US" b="1" dirty="0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출처 손동원교수 </a:t>
            </a:r>
            <a:r>
              <a:rPr lang="ko-KR" altLang="en-US" dirty="0" err="1" smtClean="0">
                <a:hlinkClick r:id="rId3"/>
              </a:rPr>
              <a:t>미드웨스트대학교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err="1" smtClean="0">
                <a:hlinkClick r:id="rId4"/>
              </a:rPr>
              <a:t>리더쉽강좌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22 </a:t>
            </a:r>
            <a:r>
              <a:rPr lang="ko-KR" altLang="en-US" dirty="0" smtClean="0">
                <a:hlinkClick r:id="rId4"/>
              </a:rPr>
              <a:t>신세대 병영을 위한 </a:t>
            </a:r>
            <a:r>
              <a:rPr lang="ko-KR" altLang="en-US" b="1" dirty="0" err="1" smtClean="0">
                <a:hlinkClick r:id="rId4"/>
              </a:rPr>
              <a:t>리더십</a:t>
            </a:r>
            <a:r>
              <a:rPr lang="ko-KR" altLang="en-US" dirty="0" err="1" smtClean="0">
                <a:hlinkClick r:id="rId4"/>
              </a:rPr>
              <a:t>권이현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err="1" smtClean="0">
                <a:hlinkClick r:id="rId4"/>
              </a:rPr>
              <a:t>wmv</a:t>
            </a:r>
            <a:r>
              <a:rPr lang="en-US" altLang="ko-KR" dirty="0" smtClean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이 순신장군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>
                <a:hlinkClick r:id="rId2"/>
              </a:rPr>
              <a:t>마지막</a:t>
            </a:r>
            <a:r>
              <a:rPr lang="ko-KR" altLang="en-US" b="1" dirty="0" err="1" smtClean="0">
                <a:hlinkClick r:id="rId2"/>
              </a:rPr>
              <a:t>강의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세상</a:t>
            </a:r>
            <a:r>
              <a:rPr lang="ko-KR" altLang="en-US" b="1" dirty="0" smtClean="0">
                <a:hlinkClick r:id="rId2"/>
              </a:rPr>
              <a:t>을</a:t>
            </a:r>
            <a:r>
              <a:rPr lang="ko-KR" altLang="en-US" dirty="0" smtClean="0">
                <a:hlinkClick r:id="rId2"/>
              </a:rPr>
              <a:t> 열어가는 영어친구 </a:t>
            </a:r>
            <a:r>
              <a:rPr lang="ko-KR" altLang="en-US" dirty="0" err="1" smtClean="0">
                <a:hlinkClick r:id="rId2"/>
              </a:rPr>
              <a:t>에듀박스닷컴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hlinkClick r:id="rId3"/>
              </a:rPr>
              <a:t>Randy </a:t>
            </a:r>
            <a:r>
              <a:rPr lang="en-US" altLang="ko-KR" dirty="0" err="1" smtClean="0">
                <a:hlinkClick r:id="rId3"/>
              </a:rPr>
              <a:t>Pausch</a:t>
            </a:r>
            <a:r>
              <a:rPr lang="en-US" altLang="ko-KR" dirty="0" smtClean="0">
                <a:hlinkClick r:id="rId3"/>
              </a:rPr>
              <a:t> Last Lecture: </a:t>
            </a:r>
            <a:r>
              <a:rPr lang="en-US" altLang="ko-KR" b="1" dirty="0" smtClean="0">
                <a:hlinkClick r:id="rId3"/>
              </a:rPr>
              <a:t>Achieving Your</a:t>
            </a:r>
            <a:r>
              <a:rPr lang="en-US" altLang="ko-KR" dirty="0" smtClean="0">
                <a:hlinkClick r:id="rId3"/>
              </a:rPr>
              <a:t> Childhood </a:t>
            </a:r>
            <a:r>
              <a:rPr lang="en-US" altLang="ko-KR" b="1" dirty="0" smtClean="0">
                <a:hlinkClick r:id="rId3"/>
              </a:rPr>
              <a:t>Dreams</a:t>
            </a:r>
            <a:r>
              <a:rPr lang="en-US" altLang="ko-KR" dirty="0" smtClean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hlinkClick r:id="rId4"/>
              </a:rPr>
              <a:t>Randy </a:t>
            </a:r>
            <a:r>
              <a:rPr lang="en-US" altLang="ko-KR" dirty="0" err="1" smtClean="0">
                <a:hlinkClick r:id="rId4"/>
              </a:rPr>
              <a:t>Pausch</a:t>
            </a:r>
            <a:r>
              <a:rPr lang="en-US" altLang="ko-KR" dirty="0" smtClean="0">
                <a:hlinkClick r:id="rId4"/>
              </a:rPr>
              <a:t>: </a:t>
            </a:r>
            <a:r>
              <a:rPr lang="en-US" altLang="ko-KR" b="1" dirty="0" smtClean="0">
                <a:hlinkClick r:id="rId4"/>
              </a:rPr>
              <a:t>Really achieving your</a:t>
            </a:r>
            <a:r>
              <a:rPr lang="en-US" altLang="ko-KR" dirty="0" smtClean="0">
                <a:hlinkClick r:id="rId4"/>
              </a:rPr>
              <a:t> childhood </a:t>
            </a:r>
            <a:r>
              <a:rPr lang="en-US" altLang="ko-KR" b="1" dirty="0" smtClean="0">
                <a:hlinkClick r:id="rId4"/>
              </a:rPr>
              <a:t>dreams</a:t>
            </a:r>
            <a:r>
              <a:rPr lang="en-US" altLang="ko-KR" dirty="0" smtClean="0">
                <a:hlinkClick r:id="rId4"/>
              </a:rPr>
              <a:t> | Video </a:t>
            </a:r>
            <a:endParaRPr lang="en-US" altLang="ko-KR" dirty="0" smtClean="0"/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hlinkClick r:id="rId5"/>
              </a:rPr>
              <a:t>6</a:t>
            </a:r>
            <a:r>
              <a:rPr lang="ko-KR" altLang="en-US" dirty="0" smtClean="0">
                <a:hlinkClick r:id="rId5"/>
              </a:rPr>
              <a:t>월 </a:t>
            </a:r>
            <a:r>
              <a:rPr lang="ko-KR" altLang="en-US" dirty="0" err="1" smtClean="0">
                <a:hlinkClick r:id="rId5"/>
              </a:rPr>
              <a:t>셋째주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dirty="0" smtClean="0">
                <a:hlinkClick r:id="rId5"/>
              </a:rPr>
              <a:t>한주간 언론 서평 베스트</a:t>
            </a:r>
            <a:r>
              <a:rPr lang="en-US" altLang="ko-KR" dirty="0" smtClean="0">
                <a:hlinkClick r:id="rId5"/>
              </a:rPr>
              <a:t>) :: </a:t>
            </a:r>
            <a:r>
              <a:rPr lang="ko-KR" altLang="en-US" dirty="0" err="1" smtClean="0">
                <a:hlinkClick r:id="rId5"/>
              </a:rPr>
              <a:t>네이버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블로그</a:t>
            </a:r>
            <a:r>
              <a:rPr lang="ko-KR" altLang="en-US" dirty="0" smtClean="0"/>
              <a:t> </a:t>
            </a:r>
            <a:endParaRPr lang="ko-KR" altLang="en-US" i="1" u="sng" dirty="0" smtClean="0">
              <a:solidFill>
                <a:srgbClr val="0070C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꿈쌓기</a:t>
            </a:r>
            <a:r>
              <a:rPr lang="en-US" altLang="ko-KR" dirty="0" smtClean="0"/>
              <a:t>)</a:t>
            </a:r>
            <a:r>
              <a:rPr lang="ko-KR" altLang="en-US" dirty="0" smtClean="0"/>
              <a:t>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코치올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:: 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팀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그룹</a:t>
                      </a:r>
                      <a:r>
                        <a:rPr kumimoji="0"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: </a:t>
                      </a:r>
                      <a:r>
                        <a:rPr kumimoji="0"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프로세스</a:t>
                      </a:r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와 기업 사례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 smtClean="0"/>
                    </a:p>
                    <a:p>
                      <a:pPr latinLnBrk="1"/>
                      <a:endParaRPr lang="ko-KR" altLang="en-US" sz="2000" i="1" u="sng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코치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올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::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코칭의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결과는 </a:t>
                      </a:r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?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20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20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코치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가 추구하는 것은 </a:t>
                      </a:r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?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20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20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[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유일레저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]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기업체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워크샵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_</a:t>
                      </a:r>
                      <a:r>
                        <a:rPr kumimoji="0" lang="ko-KR" altLang="en-US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리더십과정</a:t>
                      </a:r>
                      <a:r>
                        <a:rPr kumimoji="0" lang="ko-KR" altLang="en-US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우리 아이 마음의 비타민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 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감정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코치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Social Media LAB ::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코칭이란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?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코칭하는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남자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, 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최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코치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::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리얼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코칭훈련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커뮤니티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&lt;CCC&gt;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+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한국코칭센터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+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HPT</a:t>
                      </a:r>
                      <a:r>
                        <a:rPr kumimoji="0" lang="ko-KR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란 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? ::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네이버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블로그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행복한 삶이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란 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? -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한국커리어코칭센타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데브라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벤톤의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자기 계발 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코치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코치란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YES24 - [eBook]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미국의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리터러시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코칭이란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무엇인가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? - 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지식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코치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다니엘심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's View.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거리 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'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교사지도 </a:t>
                      </a:r>
                      <a:r>
                        <a:rPr kumimoji="0" lang="ko-KR" alt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코치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' - 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세상을 보는 눈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 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글로벌 미디어 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kumimoji="0" lang="ko-KR" altLang="en-US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세계일보 </a:t>
                      </a:r>
                      <a:r>
                        <a:rPr kumimoji="0"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상대안의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 답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코칭이란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kumimoji="0" lang="ko-KR" alt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무엇인가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코칭의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의미와 기업의 활용 사례 </a:t>
                      </a:r>
                      <a:r>
                        <a:rPr kumimoji="0"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- a </a:t>
                      </a:r>
                      <a:r>
                        <a:rPr kumimoji="0" lang="en-US" altLang="ko-KR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knol</a:t>
                      </a:r>
                      <a:r>
                        <a:rPr kumimoji="0"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by 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김경섭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마음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코칭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kumimoji="0"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KB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카드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도서요약본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프리미엄 서비스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코칭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철학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부하의 능력을 열두 배 키워주는 마법의 </a:t>
                      </a:r>
                      <a:r>
                        <a:rPr kumimoji="0" lang="ko-KR" altLang="en-US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코칭</a:t>
                      </a:r>
                      <a:r>
                        <a:rPr kumimoji="0" lang="ko-KR" altLang="en-US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코치란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The 7 Habits of Highly Effective People™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긍정심리학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코칭기술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- 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도서출판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물푸레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코칭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&amp;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리더십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독서경영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&amp;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북</a:t>
                      </a:r>
                      <a:r>
                        <a:rPr kumimoji="0" lang="ko-KR" altLang="en-US" sz="20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코치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,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자기계발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&amp;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창의력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.........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코칭리더십센터</a:t>
                      </a:r>
                      <a:r>
                        <a:rPr kumimoji="0" lang="ko-KR" altLang="en-US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아나운서에서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코칭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그룹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CEO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로 변신한 그녀의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'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행복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코칭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' 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이야기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코치연구요약문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PowerPoint 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충북대 체육대학원 선수발달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자신을 계발하고 남을 가르쳐라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!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Copy of 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코칭이란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무엇인가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by </a:t>
                      </a:r>
                      <a:r>
                        <a:rPr kumimoji="0" lang="en-US" altLang="ko-KR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Jihyun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Lee on </a:t>
                      </a:r>
                      <a:r>
                        <a:rPr kumimoji="0" lang="en-US" altLang="ko-KR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Prezi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피어</a:t>
                      </a:r>
                      <a:r>
                        <a:rPr kumimoji="0" lang="ko-KR" altLang="en-US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코치</a:t>
                      </a:r>
                      <a:r>
                        <a:rPr kumimoji="0" lang="ko-KR" altLang="en-US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의</a:t>
                      </a:r>
                      <a:r>
                        <a:rPr kumimoji="0" lang="ko-KR" altLang="en-US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역할과 책임은 </a:t>
                      </a:r>
                      <a:r>
                        <a:rPr kumimoji="0" lang="ko-KR" alt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무엇인가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? - Microsoft Partners In Learning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코치란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2016224"/>
                <a:gridCol w="4392488"/>
                <a:gridCol w="137849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과거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현재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미래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공부의욕  지력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실천의지</a:t>
                      </a:r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천성 개발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Vocation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학습투자비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학습환경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처지 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여지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人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학습이력 및 성적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독서이력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학습태도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생력화   각인화  체득화   학습질량변환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꿈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시제 일치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198535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목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가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교사가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구체적 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지식이라는 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ko-KR" altLang="en-US" sz="2400" dirty="0" smtClean="0"/>
                        <a:t>목적으로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어떤 내용을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학생들에게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가르친다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&lt;Instruct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코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목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적</a:t>
                      </a:r>
                      <a:r>
                        <a:rPr lang="en-US" altLang="ko-KR" sz="2400" dirty="0" smtClean="0"/>
                        <a:t>)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 smtClean="0"/>
                        <a:t>방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법</a:t>
                      </a:r>
                      <a:r>
                        <a:rPr lang="en-US" altLang="ko-KR" sz="1800" dirty="0" smtClean="0"/>
                        <a:t>),</a:t>
                      </a:r>
                      <a:r>
                        <a:rPr lang="ko-KR" altLang="en-US" sz="1800" dirty="0" smtClean="0"/>
                        <a:t>수</a:t>
                      </a:r>
                      <a:r>
                        <a:rPr lang="en-US" altLang="ko-KR" sz="1800" dirty="0" smtClean="0"/>
                        <a:t>(</a:t>
                      </a:r>
                      <a:r>
                        <a:rPr lang="ko-KR" altLang="en-US" sz="1800" dirty="0" smtClean="0"/>
                        <a:t>단</a:t>
                      </a:r>
                      <a:r>
                        <a:rPr lang="en-US" altLang="ko-KR" sz="1800" dirty="0" smtClean="0"/>
                        <a:t>)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피</a:t>
                      </a:r>
                      <a:r>
                        <a:rPr lang="en-US" altLang="ko-KR" sz="2400" dirty="0" smtClean="0"/>
                        <a:t>)</a:t>
                      </a:r>
                      <a:r>
                        <a:rPr lang="ko-KR" altLang="en-US" sz="2400" dirty="0" smtClean="0"/>
                        <a:t>코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개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코치가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코치이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개발하다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&lt;Develop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교목내학가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err="1" smtClean="0"/>
              <a:t>코칭</a:t>
            </a:r>
            <a:r>
              <a:rPr lang="ko-KR" altLang="en-US" dirty="0" smtClean="0"/>
              <a:t> </a:t>
            </a:r>
            <a:r>
              <a:rPr lang="en-US" altLang="ko-KR" dirty="0" smtClean="0"/>
              <a:t>(*1550</a:t>
            </a:r>
            <a:r>
              <a:rPr lang="ko-KR" altLang="en-US" dirty="0" smtClean="0"/>
              <a:t>년 영어화</a:t>
            </a:r>
            <a:r>
              <a:rPr lang="en-US" altLang="ko-KR" dirty="0" smtClean="0"/>
              <a:t>,1840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튜터의</a:t>
            </a:r>
            <a:r>
              <a:rPr lang="ko-KR" altLang="en-US" dirty="0" smtClean="0"/>
              <a:t>  별명</a:t>
            </a:r>
            <a:r>
              <a:rPr lang="en-US" altLang="ko-KR" dirty="0" smtClean="0"/>
              <a:t>)</a:t>
            </a:r>
            <a:r>
              <a:rPr lang="ko-KR" altLang="en-US" dirty="0" smtClean="0"/>
              <a:t>기법이   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어원</a:t>
            </a:r>
            <a:r>
              <a:rPr lang="en-US" altLang="ko-KR" dirty="0" smtClean="0"/>
              <a:t>:</a:t>
            </a:r>
            <a:r>
              <a:rPr lang="ko-KR" altLang="en-US" dirty="0" smtClean="0"/>
              <a:t>헝가리 도시  </a:t>
            </a:r>
            <a:r>
              <a:rPr lang="en-US" altLang="ko-KR" dirty="0" err="1" smtClean="0"/>
              <a:t>Kocs</a:t>
            </a:r>
            <a:r>
              <a:rPr lang="ko-KR" altLang="en-US" dirty="0" smtClean="0"/>
              <a:t>에서 처음대형마차 만들어서</a:t>
            </a:r>
            <a:r>
              <a:rPr lang="en-US" altLang="ko-KR" dirty="0" smtClean="0"/>
              <a:t>&gt;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외국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문학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철학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심리학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교육학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경영학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사회복지학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에서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건너왔다</a:t>
            </a:r>
            <a:r>
              <a:rPr lang="en-US" altLang="ko-KR" dirty="0" smtClean="0"/>
              <a:t>(+</a:t>
            </a:r>
            <a:r>
              <a:rPr lang="ko-KR" altLang="en-US" dirty="0" smtClean="0"/>
              <a:t>용어 한문화</a:t>
            </a:r>
            <a:r>
              <a:rPr lang="en-US" altLang="ko-KR" dirty="0" smtClean="0"/>
              <a:t>)</a:t>
            </a:r>
            <a:r>
              <a:rPr lang="ko-KR" altLang="en-US" dirty="0" smtClean="0"/>
              <a:t>지만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영어 관용어 사전에서 조금씩 찾아서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자기 자신의 </a:t>
            </a:r>
            <a:r>
              <a:rPr lang="ko-KR" altLang="en-US" dirty="0" err="1" smtClean="0"/>
              <a:t>학습코칭</a:t>
            </a:r>
            <a:r>
              <a:rPr lang="ko-KR" altLang="en-US" dirty="0" smtClean="0"/>
              <a:t> 이력에 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맞게 나름대로 일목요연하게 정의 내릴 수도 있어요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sz="2200" dirty="0" smtClean="0"/>
              <a:t>          </a:t>
            </a:r>
            <a:r>
              <a:rPr lang="en-US" altLang="ko-KR" sz="2200" dirty="0" smtClean="0"/>
              <a:t>*</a:t>
            </a:r>
            <a:r>
              <a:rPr lang="ko-KR" altLang="en-US" sz="2200" dirty="0" smtClean="0"/>
              <a:t>연세대학교출판부 발행 </a:t>
            </a:r>
            <a:r>
              <a:rPr lang="ko-KR" altLang="en-US" sz="2200" dirty="0" err="1" smtClean="0"/>
              <a:t>영어관용법사전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320</a:t>
            </a:r>
            <a:r>
              <a:rPr lang="ko-KR" altLang="en-US" sz="2200" dirty="0" smtClean="0"/>
              <a:t>쪽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코치란 무엇인가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APPROACHES TO TEACHING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Humanistic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Approaches to Teaching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Teaching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Methods/Subject Area Resources Links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Pedagogy: Critical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Approaches to Teaching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Literature, Language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Evidence and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Approaches to Teacher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Professional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...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Education &amp;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Teaching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 Gary </a:t>
                      </a:r>
                      <a:r>
                        <a:rPr kumimoji="0" lang="en-US" altLang="ko-KR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Fenstermacher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&amp; Jonas </a:t>
                      </a:r>
                      <a:r>
                        <a:rPr kumimoji="0" lang="en-US" altLang="ko-KR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Soltis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4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Approaches to Teaching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Reading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Approaches to Teaching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Language-Minority Students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Approaches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in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Teaching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Elements of Poetry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...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Peadagogical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Approaches to Teaching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Mesopotamian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...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Definitions and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perspectives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of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learning</a:t>
                      </a:r>
                      <a:endParaRPr kumimoji="0"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Faculty and Student Perspectives on Online Learning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Perspectives: Challenges around digital learning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E-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Learning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: 21st Century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Perspectives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on Teaching,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Learning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AEPL Home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Assembly for Expanded Perspectives on Learning (AEPL)</a:t>
                      </a:r>
                    </a:p>
                    <a:p>
                      <a:pPr latinLnBrk="1"/>
                      <a:endParaRPr kumimoji="0" lang="en-US" altLang="ko-K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Skillsoft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Perspectives: John Ambrose on the future learning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Perspectives on learning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Administrative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Perspectives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of Online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Learning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at Texas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...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Learning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from Different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Perspectives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: Jay Johnson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European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perspectives on learning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at work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Faculty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Perspectives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of Online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Learning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at Texas A&amp;M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...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Perspectives on Learning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www.slideshare.net/</a:t>
                      </a:r>
                      <a:endParaRPr kumimoji="0" lang="en-US" altLang="ko-KR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Perspectives on Learning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and </a:t>
                      </a:r>
                      <a:r>
                        <a:rPr kumimoji="0" lang="en-US" altLang="ko-K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Behaviour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Product - Neuropsychological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Perspectives on Learning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PERSPECTIVES ON LEARNING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Amazon.com: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The Ethics of Teaching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(Thinking about Education) </a:t>
                      </a:r>
                      <a:endParaRPr kumimoji="0" lang="en-US" altLang="ko-KR" sz="1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Teachers Teaching Ethics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NEA - Code of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Tools for Teaching Ethics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Code of 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for Educators</a:t>
                      </a:r>
                      <a:r>
                        <a:rPr kumimoji="0" lang="en-US" altLang="ko-KR" sz="1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CODE OF ETHICS for TEACHERS - YouTube</a:t>
                      </a:r>
                      <a:r>
                        <a:rPr kumimoji="0" lang="en-US" altLang="ko-K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Ethics of Teaching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--Beliefs &amp; Behaviors of Psychologists </a:t>
                      </a:r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Teaching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Business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Ethics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Teaching 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- The Graduate School - Penn State</a:t>
                      </a:r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Ethics of Teaching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and Disabilities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and the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Teaching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Profession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Ethics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in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Teaching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Ethical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Values in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Teaching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Using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The Ethics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Board Game to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Teach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Business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Ethics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...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YouTube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Educative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: Lessons for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Teacher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Preparation</a:t>
                      </a:r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The Challenge of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Teaching Ethical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Leadership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Teaching Ethics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 and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Teaching</a:t>
                      </a:r>
                      <a:r>
                        <a:rPr kumimoji="0"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 Engineering - Some Parallels</a:t>
                      </a:r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Vlog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: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Teaching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Children Values and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Ethics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: The Case for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...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YouTube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ETHICS OF TEACHING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, (0807744956), Decker F. Walker, Textbooks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MAT-Advanced Curriculum Design-Unit Lesson Plans ... - YouTube</a:t>
                      </a:r>
                      <a:r>
                        <a:rPr kumimoji="0"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/ Decker F. Walker, Jonas F. </a:t>
                      </a:r>
                      <a:r>
                        <a:rPr kumimoji="0" lang="en-US" altLang="ko-KR" sz="20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Soltis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THE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IN BIOLOGICAL TEACHING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SoccerPlus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Big Picture of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Curriculum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Part 2 -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Aims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-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YouTube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/ Decker F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CURRICULUM AND AIMS</a:t>
                      </a:r>
                      <a:r>
                        <a:rPr kumimoji="0" lang="en-US" altLang="ko-K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Webinar - Free Windows 7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Curriculum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- 2011-08-18 - </a:t>
                      </a:r>
                      <a:r>
                        <a:rPr kumimoji="0"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YouTube</a:t>
                      </a:r>
                      <a:r>
                        <a:rPr kumimoji="0"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Curriculum and Aims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The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School and Society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and The Child and the Curriculum, Dewey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The 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School and Society</a:t>
                      </a:r>
                      <a:r>
                        <a:rPr kumimoji="0" lang="en-US" altLang="ko-KR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by John Dewey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Japanese Education and Society in Crisis - YouTube</a:t>
                      </a:r>
                      <a:r>
                        <a:rPr kumimoji="0" lang="en-US" altLang="ko-KR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Self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Education &amp; Society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final - bullying.wmv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Tibetan Language in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School and Society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Schools and Society</a:t>
                      </a:r>
                      <a:r>
                        <a:rPr kumimoji="0" lang="en-US" altLang="ko-K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« Commentary Magazine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School and Society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Introduction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Education and Society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- Clip 01 -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School &amp; Society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- Reflection - </a:t>
                      </a:r>
                      <a:r>
                        <a:rPr kumimoji="0" lang="en-US" altLang="ko-K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YouTube</a:t>
                      </a:r>
                      <a:r>
                        <a:rPr kumimoji="0" lang="en-US" altLang="ko-K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SCHOOL and SOCIETY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EBS</a:t>
            </a:r>
            <a:r>
              <a:rPr lang="ko-KR" altLang="en-US" dirty="0" smtClean="0">
                <a:hlinkClick r:id="rId2"/>
              </a:rPr>
              <a:t>뉴스</a:t>
            </a:r>
            <a:r>
              <a:rPr lang="en-US" altLang="ko-KR" dirty="0" smtClean="0">
                <a:hlinkClick r:id="rId2"/>
              </a:rPr>
              <a:t>_</a:t>
            </a:r>
            <a:r>
              <a:rPr lang="ko-KR" altLang="en-US" dirty="0" smtClean="0">
                <a:hlinkClick r:id="rId2"/>
              </a:rPr>
              <a:t>성공의 </a:t>
            </a:r>
            <a:r>
              <a:rPr lang="ko-KR" altLang="en-US" b="1" dirty="0" smtClean="0">
                <a:hlinkClick r:id="rId2"/>
              </a:rPr>
              <a:t>습관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3"/>
              </a:rPr>
              <a:t>독서습관 들이기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4"/>
              </a:rPr>
              <a:t>습관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r>
              <a:rPr lang="ko-KR" altLang="en-US" dirty="0" smtClean="0">
                <a:hlinkClick r:id="rId5"/>
              </a:rPr>
              <a:t>행복한 경영이야기 조영탁대표 메모</a:t>
            </a:r>
            <a:r>
              <a:rPr lang="ko-KR" altLang="en-US" b="1" dirty="0" smtClean="0">
                <a:hlinkClick r:id="rId5"/>
              </a:rPr>
              <a:t>습관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err="1" smtClean="0">
                <a:hlinkClick r:id="rId6"/>
              </a:rPr>
              <a:t>휴넷</a:t>
            </a:r>
            <a:r>
              <a:rPr lang="ko-KR" altLang="en-US" b="1" dirty="0" smtClean="0">
                <a:hlinkClick r:id="rId6"/>
              </a:rPr>
              <a:t> 주니어성공스쿨 온라인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1</a:t>
            </a:r>
            <a:r>
              <a:rPr lang="ko-KR" altLang="en-US" b="1" dirty="0" smtClean="0">
                <a:hlinkClick r:id="rId6"/>
              </a:rPr>
              <a:t>주차</a:t>
            </a:r>
            <a:r>
              <a:rPr lang="en-US" altLang="ko-KR" dirty="0" smtClean="0">
                <a:hlinkClick r:id="rId6"/>
              </a:rPr>
              <a:t>-</a:t>
            </a:r>
            <a:r>
              <a:rPr lang="ko-KR" altLang="en-US" dirty="0" err="1" smtClean="0">
                <a:hlinkClick r:id="rId6"/>
              </a:rPr>
              <a:t>자아존중감</a:t>
            </a:r>
            <a:r>
              <a:rPr lang="ko-KR" altLang="en-US" dirty="0" smtClean="0">
                <a:hlinkClick r:id="rId6"/>
              </a:rPr>
              <a:t> </a:t>
            </a:r>
            <a:r>
              <a:rPr lang="ko-KR" altLang="en-US" b="1" dirty="0" smtClean="0">
                <a:hlinkClick r:id="rId6"/>
              </a:rPr>
              <a:t>리더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err="1" smtClean="0">
                <a:hlinkClick r:id="rId7"/>
              </a:rPr>
              <a:t>휴넷</a:t>
            </a:r>
            <a:r>
              <a:rPr lang="ko-KR" altLang="en-US" b="1" dirty="0" smtClean="0">
                <a:hlinkClick r:id="rId7"/>
              </a:rPr>
              <a:t> 주니어 성공스쿨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dirty="0" err="1" smtClean="0">
                <a:hlinkClick r:id="rId7"/>
              </a:rPr>
              <a:t>워크샵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2</a:t>
            </a:r>
            <a:r>
              <a:rPr lang="ko-KR" altLang="en-US" b="1" dirty="0" smtClean="0">
                <a:hlinkClick r:id="rId7"/>
              </a:rPr>
              <a:t>주차</a:t>
            </a:r>
            <a:r>
              <a:rPr lang="en-US" altLang="ko-KR" dirty="0" smtClean="0">
                <a:hlinkClick r:id="rId7"/>
              </a:rPr>
              <a:t>-</a:t>
            </a:r>
            <a:r>
              <a:rPr lang="ko-KR" altLang="en-US" dirty="0" smtClean="0">
                <a:hlinkClick r:id="rId7"/>
              </a:rPr>
              <a:t>비전</a:t>
            </a:r>
            <a:r>
              <a:rPr lang="ko-KR" altLang="en-US" b="1" dirty="0" smtClean="0">
                <a:hlinkClick r:id="rId7"/>
              </a:rPr>
              <a:t>리더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err="1" smtClean="0">
                <a:hlinkClick r:id="rId2"/>
              </a:rPr>
              <a:t>휴넷주니어성공스쿨</a:t>
            </a:r>
            <a:r>
              <a:rPr lang="ko-KR" altLang="en-US" b="1" dirty="0" smtClean="0">
                <a:hlinkClick r:id="rId2"/>
              </a:rPr>
              <a:t> 온라인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3</a:t>
            </a:r>
            <a:r>
              <a:rPr lang="ko-KR" altLang="en-US" b="1" dirty="0" smtClean="0">
                <a:hlinkClick r:id="rId2"/>
              </a:rPr>
              <a:t>주차 맛보기</a:t>
            </a:r>
            <a:r>
              <a:rPr lang="en-US" altLang="ko-KR" dirty="0" smtClean="0">
                <a:hlinkClick r:id="rId2"/>
              </a:rPr>
              <a:t>-</a:t>
            </a:r>
            <a:r>
              <a:rPr lang="ko-KR" altLang="en-US" dirty="0" smtClean="0">
                <a:hlinkClick r:id="rId2"/>
              </a:rPr>
              <a:t>긍정 </a:t>
            </a:r>
            <a:r>
              <a:rPr lang="ko-KR" altLang="en-US" b="1" dirty="0" smtClean="0">
                <a:hlinkClick r:id="rId2"/>
              </a:rPr>
              <a:t>리더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3"/>
              </a:rPr>
              <a:t>휴넷주니어성공스쿨</a:t>
            </a:r>
            <a:r>
              <a:rPr lang="ko-KR" altLang="en-US" b="1" dirty="0" smtClean="0">
                <a:hlinkClick r:id="rId3"/>
              </a:rPr>
              <a:t> 온라인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4</a:t>
            </a:r>
            <a:r>
              <a:rPr lang="ko-KR" altLang="en-US" b="1" dirty="0" smtClean="0">
                <a:hlinkClick r:id="rId3"/>
              </a:rPr>
              <a:t>주차 맛보기</a:t>
            </a:r>
            <a:r>
              <a:rPr lang="en-US" altLang="ko-KR" dirty="0" smtClean="0">
                <a:hlinkClick r:id="rId3"/>
              </a:rPr>
              <a:t>-</a:t>
            </a:r>
            <a:r>
              <a:rPr lang="ko-KR" altLang="en-US" dirty="0" smtClean="0">
                <a:hlinkClick r:id="rId3"/>
              </a:rPr>
              <a:t>긍정 </a:t>
            </a:r>
            <a:r>
              <a:rPr lang="ko-KR" altLang="en-US" b="1" dirty="0" smtClean="0">
                <a:hlinkClick r:id="rId3"/>
              </a:rPr>
              <a:t>리더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4"/>
              </a:rPr>
              <a:t>휴넷주니어성공스쿨</a:t>
            </a:r>
            <a:r>
              <a:rPr lang="ko-KR" altLang="en-US" b="1" dirty="0" smtClean="0">
                <a:hlinkClick r:id="rId4"/>
              </a:rPr>
              <a:t> 온라인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5</a:t>
            </a:r>
            <a:r>
              <a:rPr lang="ko-KR" altLang="en-US" b="1" dirty="0" smtClean="0">
                <a:hlinkClick r:id="rId4"/>
              </a:rPr>
              <a:t>주차 맛보기</a:t>
            </a:r>
            <a:r>
              <a:rPr lang="en-US" altLang="ko-KR" dirty="0" smtClean="0">
                <a:hlinkClick r:id="rId4"/>
              </a:rPr>
              <a:t>-</a:t>
            </a:r>
            <a:r>
              <a:rPr lang="ko-KR" altLang="en-US" dirty="0" smtClean="0">
                <a:hlinkClick r:id="rId4"/>
              </a:rPr>
              <a:t>학습 </a:t>
            </a:r>
            <a:r>
              <a:rPr lang="ko-KR" altLang="en-US" b="1" dirty="0" smtClean="0">
                <a:hlinkClick r:id="rId4"/>
              </a:rPr>
              <a:t>리더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5"/>
              </a:rPr>
              <a:t>휴넷주니어성공스쿨</a:t>
            </a:r>
            <a:r>
              <a:rPr lang="ko-KR" altLang="en-US" b="1" dirty="0" smtClean="0">
                <a:hlinkClick r:id="rId5"/>
              </a:rPr>
              <a:t> 온라인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6</a:t>
            </a:r>
            <a:r>
              <a:rPr lang="ko-KR" altLang="en-US" b="1" dirty="0" smtClean="0">
                <a:hlinkClick r:id="rId5"/>
              </a:rPr>
              <a:t>주차 맛보기</a:t>
            </a:r>
            <a:r>
              <a:rPr lang="en-US" altLang="ko-KR" dirty="0" smtClean="0">
                <a:hlinkClick r:id="rId5"/>
              </a:rPr>
              <a:t>-</a:t>
            </a:r>
            <a:r>
              <a:rPr lang="ko-KR" altLang="en-US" dirty="0" smtClean="0">
                <a:hlinkClick r:id="rId5"/>
              </a:rPr>
              <a:t>인성 </a:t>
            </a:r>
            <a:r>
              <a:rPr lang="ko-KR" altLang="en-US" b="1" dirty="0" smtClean="0">
                <a:hlinkClick r:id="rId5"/>
              </a:rPr>
              <a:t>리더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6"/>
              </a:rPr>
              <a:t>휴넷주니어성공스쿨</a:t>
            </a:r>
            <a:r>
              <a:rPr lang="ko-KR" altLang="en-US" b="1" dirty="0" smtClean="0">
                <a:hlinkClick r:id="rId6"/>
              </a:rPr>
              <a:t> 온라인 </a:t>
            </a:r>
            <a:r>
              <a:rPr lang="en-US" altLang="ko-KR" b="1" dirty="0" smtClean="0">
                <a:hlinkClick r:id="rId6"/>
              </a:rPr>
              <a:t>7</a:t>
            </a:r>
            <a:r>
              <a:rPr lang="ko-KR" altLang="en-US" b="1" dirty="0" smtClean="0">
                <a:hlinkClick r:id="rId6"/>
              </a:rPr>
              <a:t>주차 맛보기</a:t>
            </a:r>
            <a:r>
              <a:rPr lang="en-US" altLang="ko-KR" dirty="0" smtClean="0">
                <a:hlinkClick r:id="rId6"/>
              </a:rPr>
              <a:t>-</a:t>
            </a:r>
            <a:r>
              <a:rPr lang="ko-KR" altLang="en-US" b="1" dirty="0" smtClean="0">
                <a:hlinkClick r:id="rId6"/>
              </a:rPr>
              <a:t>습관 리더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대한민국 청소년 리더십 교육의 메카</a:t>
            </a:r>
            <a:r>
              <a:rPr lang="en-US" altLang="ko-KR" dirty="0" smtClean="0">
                <a:hlinkClick r:id="rId7"/>
              </a:rPr>
              <a:t>! </a:t>
            </a:r>
            <a:r>
              <a:rPr lang="ko-KR" altLang="en-US" b="1" dirty="0" err="1" smtClean="0">
                <a:hlinkClick r:id="rId7"/>
              </a:rPr>
              <a:t>휴넷</a:t>
            </a:r>
            <a:r>
              <a:rPr lang="ko-KR" altLang="en-US" b="1" dirty="0" smtClean="0">
                <a:hlinkClick r:id="rId7"/>
              </a:rPr>
              <a:t> 주니어 성공스쿨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습관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b="1" dirty="0" smtClean="0">
                <a:hlinkClick r:id="rId2"/>
              </a:rPr>
              <a:t>이완근</a:t>
            </a:r>
            <a:r>
              <a:rPr lang="ko-KR" altLang="en-US" dirty="0" smtClean="0">
                <a:hlinkClick r:id="rId2"/>
              </a:rPr>
              <a:t> 이학준의 희망의 </a:t>
            </a:r>
            <a:r>
              <a:rPr lang="ko-KR" altLang="en-US" b="1" dirty="0" smtClean="0">
                <a:hlinkClick r:id="rId2"/>
              </a:rPr>
              <a:t>문학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T.S. </a:t>
            </a:r>
            <a:r>
              <a:rPr lang="ko-KR" altLang="en-US" dirty="0" err="1" smtClean="0">
                <a:hlinkClick r:id="rId3"/>
              </a:rPr>
              <a:t>엘리엇</a:t>
            </a:r>
            <a:r>
              <a:rPr lang="en-US" altLang="ko-KR" dirty="0" smtClean="0">
                <a:hlinkClick r:id="rId3"/>
              </a:rPr>
              <a:t>(T.S. Eliot) - :::</a:t>
            </a:r>
            <a:r>
              <a:rPr lang="en-US" altLang="ko-KR" dirty="0" err="1" smtClean="0">
                <a:hlinkClick r:id="rId3"/>
              </a:rPr>
              <a:t>UniLecture</a:t>
            </a:r>
            <a:r>
              <a:rPr lang="en-US" altLang="ko-KR" dirty="0" smtClean="0">
                <a:hlinkClick r:id="rId3"/>
              </a:rPr>
              <a:t>:::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전국의 교육과 함께 하는 종합교육정보시스템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한국</a:t>
            </a:r>
            <a:r>
              <a:rPr lang="ko-KR" altLang="en-US" b="1" dirty="0" err="1" smtClean="0">
                <a:hlinkClick r:id="rId5"/>
              </a:rPr>
              <a:t>문학</a:t>
            </a:r>
            <a:r>
              <a:rPr lang="ko-KR" altLang="en-US" dirty="0" err="1" smtClean="0">
                <a:hlinkClick r:id="rId5"/>
              </a:rPr>
              <a:t>번역원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err="1" smtClean="0">
                <a:hlinkClick r:id="rId5"/>
              </a:rPr>
              <a:t>신경숙인터뷰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6"/>
              </a:rPr>
              <a:t>캔터베리</a:t>
            </a:r>
            <a:r>
              <a:rPr lang="ko-KR" altLang="en-US" dirty="0" smtClean="0">
                <a:hlinkClick r:id="rId6"/>
              </a:rPr>
              <a:t> 이야기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문학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파워사이트</a:t>
            </a:r>
            <a:r>
              <a:rPr lang="ko-KR" altLang="en-US" dirty="0" smtClean="0"/>
              <a:t>      </a:t>
            </a:r>
            <a:r>
              <a:rPr lang="ko-KR" altLang="en-US" dirty="0" smtClean="0">
                <a:hlinkClick r:id="rId8"/>
              </a:rPr>
              <a:t>소설의 이론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9"/>
              </a:rPr>
              <a:t>야후</a:t>
            </a:r>
            <a:r>
              <a:rPr lang="en-US" altLang="ko-KR" dirty="0" smtClean="0">
                <a:hlinkClick r:id="rId9"/>
              </a:rPr>
              <a:t>! </a:t>
            </a:r>
            <a:r>
              <a:rPr lang="ko-KR" altLang="en-US" dirty="0" smtClean="0">
                <a:hlinkClick r:id="rId9"/>
              </a:rPr>
              <a:t>코리아 </a:t>
            </a:r>
            <a:r>
              <a:rPr lang="ko-KR" altLang="en-US" dirty="0" err="1" smtClean="0">
                <a:hlinkClick r:id="rId9"/>
              </a:rPr>
              <a:t>디렉토리</a:t>
            </a:r>
            <a:r>
              <a:rPr lang="ko-KR" altLang="en-US" dirty="0" smtClean="0">
                <a:hlinkClick r:id="rId9"/>
              </a:rPr>
              <a:t> </a:t>
            </a:r>
            <a:r>
              <a:rPr lang="en-US" altLang="ko-KR" dirty="0" smtClean="0">
                <a:hlinkClick r:id="rId9"/>
              </a:rPr>
              <a:t>- </a:t>
            </a:r>
            <a:r>
              <a:rPr lang="ko-KR" altLang="en-US" dirty="0" smtClean="0">
                <a:hlinkClick r:id="rId9"/>
              </a:rPr>
              <a:t>인문</a:t>
            </a:r>
            <a:r>
              <a:rPr lang="en-US" altLang="ko-KR" dirty="0" smtClean="0">
                <a:hlinkClick r:id="rId9"/>
              </a:rPr>
              <a:t>, </a:t>
            </a:r>
            <a:r>
              <a:rPr lang="ko-KR" altLang="en-US" dirty="0" smtClean="0">
                <a:hlinkClick r:id="rId9"/>
              </a:rPr>
              <a:t>사회과학</a:t>
            </a:r>
            <a:r>
              <a:rPr lang="en-US" altLang="ko-KR" dirty="0" smtClean="0">
                <a:hlinkClick r:id="rId9"/>
              </a:rPr>
              <a:t>&gt;</a:t>
            </a:r>
            <a:r>
              <a:rPr lang="ko-KR" altLang="en-US" dirty="0" smtClean="0">
                <a:hlinkClick r:id="rId9"/>
              </a:rPr>
              <a:t>문학</a:t>
            </a:r>
            <a:r>
              <a:rPr lang="en-US" altLang="ko-KR" dirty="0" smtClean="0">
                <a:hlinkClick r:id="rId9"/>
              </a:rPr>
              <a:t>, </a:t>
            </a:r>
            <a:r>
              <a:rPr lang="ko-KR" altLang="en-US" dirty="0" smtClean="0">
                <a:hlinkClick r:id="rId9"/>
              </a:rPr>
              <a:t>언어학</a:t>
            </a:r>
            <a:r>
              <a:rPr lang="en-US" altLang="ko-KR" dirty="0" smtClean="0">
                <a:hlinkClick r:id="rId9"/>
              </a:rPr>
              <a:t>&gt;</a:t>
            </a:r>
            <a:r>
              <a:rPr lang="ko-KR" altLang="en-US" dirty="0" smtClean="0">
                <a:hlinkClick r:id="rId9"/>
              </a:rPr>
              <a:t>국어</a:t>
            </a:r>
            <a:r>
              <a:rPr lang="en-US" altLang="ko-KR" dirty="0" smtClean="0">
                <a:hlinkClick r:id="rId9"/>
              </a:rPr>
              <a:t>&gt;</a:t>
            </a:r>
            <a:r>
              <a:rPr lang="ko-KR" altLang="en-US" dirty="0" smtClean="0">
                <a:hlinkClick r:id="rId9"/>
              </a:rPr>
              <a:t>한문학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/>
              <a:t>문학 벤치마킹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키플링</a:t>
            </a:r>
            <a:r>
              <a:rPr lang="ko-KR" altLang="en-US" dirty="0" smtClean="0"/>
              <a:t> 육하원칙 </a:t>
            </a:r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부모</a:t>
            </a:r>
            <a:r>
              <a:rPr lang="en-US" altLang="ko-KR" dirty="0" smtClean="0">
                <a:hlinkClick r:id="rId2"/>
              </a:rPr>
              <a:t>2.0 - </a:t>
            </a:r>
            <a:r>
              <a:rPr lang="ko-KR" altLang="en-US" dirty="0" smtClean="0">
                <a:hlinkClick r:id="rId2"/>
              </a:rPr>
              <a:t>지식 프린트</a:t>
            </a:r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좀더 논리적이고 싶다면</a:t>
            </a:r>
            <a:r>
              <a:rPr lang="en-US" altLang="ko-KR" dirty="0" smtClean="0">
                <a:hlinkClick r:id="rId3"/>
              </a:rPr>
              <a:t>…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"I Keep six honest serving-men. </a:t>
            </a:r>
          </a:p>
          <a:p>
            <a:r>
              <a:rPr lang="en-US" altLang="ko-KR" dirty="0" smtClean="0"/>
              <a:t>  Their names are </a:t>
            </a:r>
          </a:p>
          <a:p>
            <a:r>
              <a:rPr lang="en-US" altLang="ko-KR" dirty="0" smtClean="0"/>
              <a:t>  what and why and when </a:t>
            </a:r>
          </a:p>
          <a:p>
            <a:r>
              <a:rPr lang="en-US" altLang="ko-KR" dirty="0" smtClean="0"/>
              <a:t>  and how and where and who !."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키플링</a:t>
            </a:r>
            <a:r>
              <a:rPr lang="ko-KR" altLang="en-US" dirty="0" smtClean="0"/>
              <a:t> 육하원칙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2"/>
              </a:rPr>
              <a:t>독서론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讀書論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/>
              <a:t>                </a:t>
            </a:r>
            <a:r>
              <a:rPr lang="ko-KR" altLang="en-US" dirty="0" smtClean="0">
                <a:hlinkClick r:id="rId3"/>
              </a:rPr>
              <a:t>파스칼</a:t>
            </a:r>
            <a:r>
              <a:rPr lang="en-US" altLang="ko-KR" dirty="0" smtClean="0">
                <a:hlinkClick r:id="rId3"/>
              </a:rPr>
              <a:t>/</a:t>
            </a:r>
            <a:r>
              <a:rPr lang="ko-KR" altLang="en-US" dirty="0" smtClean="0">
                <a:hlinkClick r:id="rId3"/>
              </a:rPr>
              <a:t>팡세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철학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국내최대의 영어</a:t>
            </a:r>
            <a:r>
              <a:rPr lang="ko-KR" altLang="en-US" b="1" dirty="0" smtClean="0">
                <a:hlinkClick r:id="rId4"/>
              </a:rPr>
              <a:t>사전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dirty="0" smtClean="0">
                <a:hlinkClick r:id="rId4"/>
              </a:rPr>
              <a:t>전문</a:t>
            </a:r>
            <a:r>
              <a:rPr lang="ko-KR" altLang="en-US" b="1" dirty="0" smtClean="0">
                <a:hlinkClick r:id="rId4"/>
              </a:rPr>
              <a:t>용어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서양 현대</a:t>
            </a:r>
            <a:r>
              <a:rPr lang="ko-KR" altLang="en-US" b="1" dirty="0" smtClean="0">
                <a:hlinkClick r:id="rId5"/>
              </a:rPr>
              <a:t>의 교육</a:t>
            </a:r>
            <a:r>
              <a:rPr lang="ko-KR" altLang="en-US" dirty="0" smtClean="0">
                <a:hlinkClick r:id="rId5"/>
              </a:rPr>
              <a:t>사상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err="1" smtClean="0">
                <a:hlinkClick r:id="rId5"/>
              </a:rPr>
              <a:t>위키백과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smtClean="0">
                <a:hlinkClick r:id="rId5"/>
              </a:rPr>
              <a:t>우리 모두</a:t>
            </a:r>
            <a:r>
              <a:rPr lang="ko-KR" altLang="en-US" b="1" dirty="0" smtClean="0">
                <a:hlinkClick r:id="rId5"/>
              </a:rPr>
              <a:t>의</a:t>
            </a:r>
            <a:r>
              <a:rPr lang="ko-KR" altLang="en-US" dirty="0" smtClean="0">
                <a:hlinkClick r:id="rId5"/>
              </a:rPr>
              <a:t> 백과사전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철학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예술을 읽다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조광제 교수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7"/>
            </a:endParaRPr>
          </a:p>
          <a:p>
            <a:r>
              <a:rPr lang="ko-KR" altLang="en-US" dirty="0" smtClean="0">
                <a:hlinkClick r:id="rId7"/>
              </a:rPr>
              <a:t>인문학강의</a:t>
            </a:r>
            <a:r>
              <a:rPr lang="en-US" altLang="ko-KR" dirty="0" smtClean="0">
                <a:hlinkClick r:id="rId7"/>
              </a:rPr>
              <a:t>-</a:t>
            </a:r>
            <a:r>
              <a:rPr lang="ko-KR" altLang="en-US" dirty="0" err="1" smtClean="0">
                <a:hlinkClick r:id="rId7"/>
              </a:rPr>
              <a:t>레비나스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b="1" dirty="0" smtClean="0">
                <a:hlinkClick r:id="rId7"/>
              </a:rPr>
              <a:t>철학</a:t>
            </a:r>
            <a:r>
              <a:rPr lang="ko-KR" altLang="en-US" dirty="0" smtClean="0">
                <a:hlinkClick r:id="rId7"/>
              </a:rPr>
              <a:t>입문</a:t>
            </a:r>
            <a:r>
              <a:rPr lang="en-US" altLang="ko-KR" dirty="0" smtClean="0">
                <a:hlinkClick r:id="rId7"/>
              </a:rPr>
              <a:t>1_</a:t>
            </a:r>
            <a:r>
              <a:rPr lang="ko-KR" altLang="en-US" dirty="0" smtClean="0">
                <a:hlinkClick r:id="rId7"/>
              </a:rPr>
              <a:t>박남희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동방</a:t>
            </a:r>
            <a:r>
              <a:rPr lang="en-US" altLang="ko-KR" dirty="0" smtClean="0">
                <a:hlinkClick r:id="rId8"/>
              </a:rPr>
              <a:t>(</a:t>
            </a:r>
            <a:r>
              <a:rPr lang="ko-KR" altLang="en-US" dirty="0" smtClean="0">
                <a:hlinkClick r:id="rId8"/>
              </a:rPr>
              <a:t>東方</a:t>
            </a:r>
            <a:r>
              <a:rPr lang="en-US" altLang="ko-KR" dirty="0" smtClean="0">
                <a:hlinkClick r:id="rId8"/>
              </a:rPr>
              <a:t>)</a:t>
            </a:r>
            <a:r>
              <a:rPr lang="ko-KR" altLang="en-US" dirty="0" smtClean="0">
                <a:hlinkClick r:id="rId8"/>
              </a:rPr>
              <a:t>의 등불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9"/>
              </a:rPr>
              <a:t>모자 </a:t>
            </a:r>
            <a:r>
              <a:rPr lang="ko-KR" altLang="en-US" b="1" dirty="0" smtClean="0">
                <a:hlinkClick r:id="rId9"/>
              </a:rPr>
              <a:t>철학</a:t>
            </a:r>
            <a:r>
              <a:rPr lang="ko-KR" altLang="en-US" dirty="0" smtClean="0">
                <a:hlinkClick r:id="rId9"/>
              </a:rPr>
              <a:t> </a:t>
            </a:r>
            <a:r>
              <a:rPr lang="en-US" altLang="ko-KR" dirty="0" smtClean="0">
                <a:hlinkClick r:id="rId9"/>
              </a:rPr>
              <a:t>- </a:t>
            </a:r>
            <a:r>
              <a:rPr lang="ko-KR" altLang="en-US" dirty="0" err="1" smtClean="0">
                <a:hlinkClick r:id="rId9"/>
              </a:rPr>
              <a:t>가드너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철학  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r>
              <a:rPr lang="ko-KR" altLang="en-US" b="1" dirty="0" err="1" smtClean="0">
                <a:hlinkClick r:id="rId2"/>
              </a:rPr>
              <a:t>코칭의</a:t>
            </a:r>
            <a:r>
              <a:rPr lang="ko-KR" altLang="en-US" b="1" dirty="0" smtClean="0">
                <a:hlinkClick r:id="rId2"/>
              </a:rPr>
              <a:t> 의미와 기업의 활용 사례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a </a:t>
            </a:r>
            <a:r>
              <a:rPr lang="en-US" altLang="ko-KR" dirty="0" err="1" smtClean="0">
                <a:hlinkClick r:id="rId2"/>
              </a:rPr>
              <a:t>knol</a:t>
            </a:r>
            <a:r>
              <a:rPr lang="en-US" altLang="ko-KR" dirty="0" smtClean="0">
                <a:hlinkClick r:id="rId2"/>
              </a:rPr>
              <a:t> by </a:t>
            </a:r>
            <a:r>
              <a:rPr lang="ko-KR" altLang="en-US" dirty="0" smtClean="0">
                <a:hlinkClick r:id="rId2"/>
              </a:rPr>
              <a:t>김경섭</a:t>
            </a:r>
            <a:endParaRPr lang="en-US" altLang="ko-KR" dirty="0" smtClean="0"/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r>
              <a:rPr lang="ko-KR" altLang="en-US" b="1" dirty="0" smtClean="0">
                <a:hlinkClick r:id="rId3"/>
              </a:rPr>
              <a:t>리더십강좌 </a:t>
            </a:r>
            <a:r>
              <a:rPr lang="en-US" altLang="ko-KR" b="1" dirty="0" smtClean="0">
                <a:hlinkClick r:id="rId3"/>
              </a:rPr>
              <a:t>55</a:t>
            </a:r>
            <a:r>
              <a:rPr lang="ko-KR" altLang="en-US" b="1" dirty="0" smtClean="0">
                <a:hlinkClick r:id="rId3"/>
              </a:rPr>
              <a:t>회 기업인 리더십 특강 </a:t>
            </a:r>
            <a:r>
              <a:rPr lang="en-US" altLang="ko-KR" b="1" dirty="0" smtClean="0">
                <a:hlinkClick r:id="rId3"/>
              </a:rPr>
              <a:t>2</a:t>
            </a:r>
            <a:r>
              <a:rPr lang="ko-KR" altLang="en-US" b="1" dirty="0" smtClean="0">
                <a:hlinkClick r:id="rId3"/>
              </a:rPr>
              <a:t>부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4"/>
              </a:rPr>
              <a:t>리더십강좌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56</a:t>
            </a:r>
            <a:r>
              <a:rPr lang="ko-KR" altLang="en-US" b="1" dirty="0" smtClean="0">
                <a:hlinkClick r:id="rId4"/>
              </a:rPr>
              <a:t>회</a:t>
            </a:r>
            <a:r>
              <a:rPr lang="ko-KR" altLang="en-US" dirty="0" smtClean="0">
                <a:hlinkClick r:id="rId4"/>
              </a:rPr>
              <a:t> 프로젝트 성공전략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5"/>
              </a:rPr>
              <a:t>리더십강좌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57</a:t>
            </a:r>
            <a:r>
              <a:rPr lang="ko-KR" altLang="en-US" b="1" dirty="0" smtClean="0">
                <a:hlinkClick r:id="rId5"/>
              </a:rPr>
              <a:t>회</a:t>
            </a:r>
            <a:r>
              <a:rPr lang="ko-KR" altLang="en-US" dirty="0" smtClean="0">
                <a:hlinkClick r:id="rId5"/>
              </a:rPr>
              <a:t> 꿈을 이루는 </a:t>
            </a:r>
            <a:r>
              <a:rPr lang="ko-KR" altLang="en-US" b="1" dirty="0" smtClean="0">
                <a:hlinkClick r:id="rId5"/>
              </a:rPr>
              <a:t>리더십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</a:t>
            </a:r>
            <a:r>
              <a:rPr lang="ko-KR" altLang="en-US" dirty="0" smtClean="0">
                <a:hlinkClick r:id="rId5"/>
              </a:rPr>
              <a:t>종영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r>
              <a:rPr lang="ko-KR" altLang="en-US" b="1" dirty="0" smtClean="0"/>
              <a:t> 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endParaRPr lang="en-US" altLang="ko-KR" i="1" u="sng" dirty="0" smtClean="0">
              <a:solidFill>
                <a:srgbClr val="0070C0"/>
              </a:solidFill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코치란 무엇인가</a:t>
            </a:r>
            <a:r>
              <a:rPr lang="en-US" altLang="ko-KR" sz="4000" dirty="0" smtClean="0"/>
              <a:t>?&lt;</a:t>
            </a:r>
            <a:r>
              <a:rPr lang="ko-KR" altLang="en-US" sz="4000" dirty="0" smtClean="0"/>
              <a:t>김경섭 회장</a:t>
            </a:r>
            <a:endParaRPr lang="ko-KR" altLang="en-US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>
                <a:hlinkClick r:id="rId2"/>
              </a:rPr>
              <a:t>철학자이야기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소크라테스가 들려주는 지혜 이야기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철학자이야기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정약용이 들려주는 경학 이야기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4"/>
              </a:rPr>
              <a:t>스티븐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코비</a:t>
            </a:r>
            <a:r>
              <a:rPr lang="ko-KR" altLang="en-US" dirty="0" smtClean="0">
                <a:hlinkClick r:id="rId4"/>
              </a:rPr>
              <a:t> 성공하는 사람들의 </a:t>
            </a:r>
            <a:r>
              <a:rPr lang="en-US" altLang="ko-KR" dirty="0" smtClean="0">
                <a:hlinkClick r:id="rId4"/>
              </a:rPr>
              <a:t>8</a:t>
            </a:r>
            <a:r>
              <a:rPr lang="ko-KR" altLang="en-US" dirty="0" err="1" smtClean="0">
                <a:hlinkClick r:id="rId4"/>
              </a:rPr>
              <a:t>번째</a:t>
            </a:r>
            <a:r>
              <a:rPr lang="ko-KR" altLang="en-US" b="1" dirty="0" err="1" smtClean="0">
                <a:hlinkClick r:id="rId4"/>
              </a:rPr>
              <a:t>습관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90/10</a:t>
            </a:r>
            <a:r>
              <a:rPr lang="ko-KR" altLang="en-US" dirty="0" smtClean="0">
                <a:hlinkClick r:id="rId5"/>
              </a:rPr>
              <a:t>의 원칙 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b="1" dirty="0" err="1" smtClean="0">
                <a:hlinkClick r:id="rId5"/>
              </a:rPr>
              <a:t>스티븐</a:t>
            </a:r>
            <a:r>
              <a:rPr lang="ko-KR" altLang="en-US" b="1" dirty="0" smtClean="0">
                <a:hlinkClick r:id="rId5"/>
              </a:rPr>
              <a:t> </a:t>
            </a:r>
            <a:r>
              <a:rPr lang="ko-KR" altLang="en-US" b="1" dirty="0" err="1" smtClean="0">
                <a:hlinkClick r:id="rId5"/>
              </a:rPr>
              <a:t>코비</a:t>
            </a:r>
            <a:r>
              <a:rPr lang="en-US" altLang="ko-KR" dirty="0" smtClean="0">
                <a:hlinkClick r:id="rId5"/>
              </a:rPr>
              <a:t>)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6"/>
              </a:rPr>
              <a:t>Philosophy</a:t>
            </a:r>
            <a:r>
              <a:rPr lang="en-US" altLang="ko-KR" dirty="0" smtClean="0">
                <a:hlinkClick r:id="rId6"/>
              </a:rPr>
              <a:t> Movie 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철학  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2"/>
              </a:rPr>
              <a:t>여성다움</a:t>
            </a:r>
            <a:r>
              <a:rPr lang="en-US" altLang="ko-KR" dirty="0" smtClean="0">
                <a:hlinkClick r:id="rId2"/>
              </a:rPr>
              <a:t>,</a:t>
            </a:r>
            <a:r>
              <a:rPr lang="ko-KR" altLang="en-US" dirty="0" smtClean="0">
                <a:hlinkClick r:id="rId2"/>
              </a:rPr>
              <a:t>남성다움</a:t>
            </a:r>
            <a:r>
              <a:rPr lang="en-US" altLang="ko-KR" dirty="0" smtClean="0">
                <a:hlinkClick r:id="rId2"/>
              </a:rPr>
              <a:t>,</a:t>
            </a:r>
            <a:r>
              <a:rPr lang="ko-KR" altLang="en-US" dirty="0" smtClean="0">
                <a:hlinkClick r:id="rId2"/>
              </a:rPr>
              <a:t>인간다움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실험</a:t>
            </a:r>
            <a:r>
              <a:rPr lang="ko-KR" altLang="en-US" b="1" dirty="0" smtClean="0">
                <a:hlinkClick r:id="rId3"/>
              </a:rPr>
              <a:t>심리학 용어사전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써먹는 </a:t>
            </a:r>
            <a:r>
              <a:rPr lang="ko-KR" altLang="en-US" b="1" dirty="0" smtClean="0">
                <a:hlinkClick r:id="rId4"/>
              </a:rPr>
              <a:t>심리학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인간관계 편①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부모 분노관리기술 </a:t>
            </a:r>
            <a:r>
              <a:rPr lang="en-US" altLang="ko-KR" dirty="0" smtClean="0">
                <a:hlinkClick r:id="rId5"/>
              </a:rPr>
              <a:t>2: </a:t>
            </a:r>
            <a:r>
              <a:rPr lang="ko-KR" altLang="en-US" dirty="0" smtClean="0">
                <a:hlinkClick r:id="rId5"/>
              </a:rPr>
              <a:t>분노행동 </a:t>
            </a:r>
            <a:r>
              <a:rPr lang="ko-KR" altLang="en-US" b="1" dirty="0" smtClean="0">
                <a:hlinkClick r:id="rId5"/>
              </a:rPr>
              <a:t>심리학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사랑의 기술 </a:t>
            </a:r>
            <a:r>
              <a:rPr lang="en-US" altLang="ko-KR" dirty="0" smtClean="0">
                <a:hlinkClick r:id="rId6"/>
              </a:rPr>
              <a:t>The Art of Loving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7"/>
              </a:rPr>
              <a:t>리비도론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: KMLE </a:t>
            </a:r>
            <a:r>
              <a:rPr lang="ko-KR" altLang="en-US" dirty="0" smtClean="0">
                <a:hlinkClick r:id="rId7"/>
              </a:rPr>
              <a:t>의학 검색 엔진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의학사전</a:t>
            </a:r>
            <a:r>
              <a:rPr lang="en-US" altLang="ko-KR" dirty="0" smtClean="0">
                <a:hlinkClick r:id="rId7"/>
              </a:rPr>
              <a:t>, </a:t>
            </a:r>
            <a:r>
              <a:rPr lang="ko-KR" altLang="en-US" dirty="0" smtClean="0">
                <a:hlinkClick r:id="rId7"/>
              </a:rPr>
              <a:t>의학용어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심리학 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hlinkClick r:id="rId2"/>
              </a:rPr>
              <a:t>What Is </a:t>
            </a:r>
            <a:r>
              <a:rPr lang="en-US" altLang="ko-KR" b="1" dirty="0" smtClean="0">
                <a:hlinkClick r:id="rId2"/>
              </a:rPr>
              <a:t>Cognitive Psychology</a:t>
            </a:r>
            <a:r>
              <a:rPr lang="en-US" altLang="ko-KR" dirty="0" smtClean="0">
                <a:hlinkClick r:id="rId2"/>
              </a:rPr>
              <a:t>?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Cognitive</a:t>
            </a:r>
            <a:r>
              <a:rPr lang="en-US" altLang="ko-KR" dirty="0" smtClean="0">
                <a:hlinkClick r:id="rId3"/>
              </a:rPr>
              <a:t> Approach in </a:t>
            </a:r>
            <a:r>
              <a:rPr lang="en-US" altLang="ko-KR" b="1" dirty="0" smtClean="0">
                <a:hlinkClick r:id="rId3"/>
              </a:rPr>
              <a:t>Psychology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인지</a:t>
            </a:r>
            <a:r>
              <a:rPr lang="ko-KR" altLang="en-US" dirty="0" smtClean="0">
                <a:hlinkClick r:id="rId4"/>
              </a:rPr>
              <a:t>과학 마당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1. </a:t>
            </a:r>
            <a:r>
              <a:rPr lang="ko-KR" altLang="en-US" b="1" dirty="0" smtClean="0">
                <a:hlinkClick r:id="rId5"/>
              </a:rPr>
              <a:t>인지심리학</a:t>
            </a:r>
            <a:r>
              <a:rPr lang="ko-KR" altLang="en-US" dirty="0" smtClean="0">
                <a:hlinkClick r:id="rId5"/>
              </a:rPr>
              <a:t>이란 무엇인가</a:t>
            </a:r>
            <a:r>
              <a:rPr lang="en-US" altLang="ko-KR" dirty="0" smtClean="0">
                <a:hlinkClick r:id="rId5"/>
              </a:rPr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인지</a:t>
            </a:r>
            <a:r>
              <a:rPr lang="ko-KR" altLang="en-US" dirty="0" smtClean="0">
                <a:hlinkClick r:id="rId6"/>
              </a:rPr>
              <a:t>과학 개론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2. The history of </a:t>
            </a:r>
            <a:r>
              <a:rPr lang="en-US" altLang="ko-KR" b="1" dirty="0" smtClean="0">
                <a:hlinkClick r:id="rId7"/>
              </a:rPr>
              <a:t>cognitive Psychology</a:t>
            </a:r>
            <a:r>
              <a:rPr lang="en-US" altLang="ko-KR" dirty="0" smtClean="0">
                <a:hlinkClick r:id="rId7"/>
              </a:rPr>
              <a:t> - 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8"/>
              </a:rPr>
              <a:t>야후</a:t>
            </a:r>
            <a:r>
              <a:rPr lang="en-US" altLang="ko-KR" dirty="0" smtClean="0">
                <a:hlinkClick r:id="rId8"/>
              </a:rPr>
              <a:t>! </a:t>
            </a:r>
            <a:r>
              <a:rPr lang="ko-KR" altLang="en-US" dirty="0" smtClean="0">
                <a:hlinkClick r:id="rId8"/>
              </a:rPr>
              <a:t>코리아 </a:t>
            </a:r>
            <a:r>
              <a:rPr lang="ko-KR" altLang="en-US" dirty="0" err="1" smtClean="0">
                <a:hlinkClick r:id="rId8"/>
              </a:rPr>
              <a:t>디렉토리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- </a:t>
            </a:r>
            <a:r>
              <a:rPr lang="ko-KR" altLang="en-US" dirty="0" smtClean="0">
                <a:hlinkClick r:id="rId8"/>
              </a:rPr>
              <a:t>인문</a:t>
            </a:r>
            <a:r>
              <a:rPr lang="en-US" altLang="ko-KR" dirty="0" smtClean="0">
                <a:hlinkClick r:id="rId8"/>
              </a:rPr>
              <a:t>, </a:t>
            </a:r>
            <a:r>
              <a:rPr lang="ko-KR" altLang="en-US" dirty="0" smtClean="0">
                <a:hlinkClick r:id="rId8"/>
              </a:rPr>
              <a:t>사회과학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dirty="0" smtClean="0">
                <a:hlinkClick r:id="rId8"/>
              </a:rPr>
              <a:t>심리학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b="1" dirty="0" smtClean="0">
                <a:hlinkClick r:id="rId8"/>
              </a:rPr>
              <a:t>인지심리학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인지</a:t>
            </a:r>
            <a:r>
              <a:rPr lang="ko-KR" altLang="en-US" dirty="0" smtClean="0"/>
              <a:t>과학 벤치마킹  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b="1" dirty="0" smtClean="0"/>
          </a:p>
          <a:p>
            <a:r>
              <a:rPr lang="ko-KR" altLang="en-US" dirty="0" err="1" smtClean="0">
                <a:hlinkClick r:id="rId2"/>
              </a:rPr>
              <a:t>도파민은</a:t>
            </a:r>
            <a:r>
              <a:rPr lang="ko-KR" altLang="en-US" dirty="0" smtClean="0">
                <a:hlinkClick r:id="rId2"/>
              </a:rPr>
              <a:t> 인간 정신 그 자체 </a:t>
            </a:r>
            <a:r>
              <a:rPr lang="en-US" altLang="ko-KR" dirty="0" smtClean="0">
                <a:hlinkClick r:id="rId2"/>
              </a:rPr>
              <a:t>2011/08/16 13:34 - </a:t>
            </a:r>
            <a:r>
              <a:rPr lang="ko-KR" altLang="en-US" dirty="0" err="1" smtClean="0">
                <a:hlinkClick r:id="rId2"/>
              </a:rPr>
              <a:t>블로그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dirty="0" err="1" smtClean="0">
                <a:hlinkClick r:id="rId2"/>
              </a:rPr>
              <a:t>Chosun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접합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국내최대의 영어사전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전문용어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의학 용어도 </a:t>
            </a:r>
            <a:r>
              <a:rPr lang="en-US" altLang="ko-KR" dirty="0" smtClean="0">
                <a:hlinkClick r:id="rId3"/>
              </a:rPr>
              <a:t>OK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개재</a:t>
            </a:r>
            <a:r>
              <a:rPr lang="ko-KR" altLang="en-US" b="1" dirty="0" err="1" smtClean="0">
                <a:hlinkClick r:id="rId4"/>
              </a:rPr>
              <a:t>뉴우런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: KMLE </a:t>
            </a:r>
            <a:r>
              <a:rPr lang="ko-KR" altLang="en-US" dirty="0" smtClean="0">
                <a:hlinkClick r:id="rId4"/>
              </a:rPr>
              <a:t>의학 검색 엔진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의학사전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dirty="0" smtClean="0">
                <a:hlinkClick r:id="rId4"/>
              </a:rPr>
              <a:t>의학용어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dirty="0" smtClean="0">
                <a:hlinkClick r:id="rId4"/>
              </a:rPr>
              <a:t>의학약어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고려대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smtClean="0">
                <a:hlinkClick r:id="rId5"/>
              </a:rPr>
              <a:t>제</a:t>
            </a:r>
            <a:r>
              <a:rPr lang="en-US" altLang="ko-KR" dirty="0" smtClean="0">
                <a:hlinkClick r:id="rId5"/>
              </a:rPr>
              <a:t>3</a:t>
            </a:r>
            <a:r>
              <a:rPr lang="ko-KR" altLang="en-US" dirty="0" smtClean="0">
                <a:hlinkClick r:id="rId5"/>
              </a:rPr>
              <a:t>회 </a:t>
            </a:r>
            <a:r>
              <a:rPr lang="ko-KR" altLang="en-US" b="1" dirty="0" err="1" smtClean="0">
                <a:hlinkClick r:id="rId5"/>
              </a:rPr>
              <a:t>뇌공학</a:t>
            </a:r>
            <a:r>
              <a:rPr lang="ko-KR" altLang="en-US" dirty="0" smtClean="0">
                <a:hlinkClick r:id="rId5"/>
              </a:rPr>
              <a:t> 국제심포지엄 개최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브레인뉴스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브레인미디어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신경전달물질 분석하는 </a:t>
            </a:r>
            <a:r>
              <a:rPr lang="ko-KR" altLang="en-US" dirty="0" err="1" smtClean="0">
                <a:hlinkClick r:id="rId6"/>
              </a:rPr>
              <a:t>나노기술</a:t>
            </a:r>
            <a:r>
              <a:rPr lang="ko-KR" altLang="en-US" dirty="0" smtClean="0">
                <a:hlinkClick r:id="rId6"/>
              </a:rPr>
              <a:t> 개발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뇌공학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2"/>
              </a:rPr>
              <a:t>놀라운 </a:t>
            </a:r>
            <a:r>
              <a:rPr lang="ko-KR" altLang="en-US" b="1" dirty="0" smtClean="0">
                <a:hlinkClick r:id="rId2"/>
              </a:rPr>
              <a:t>해마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(The amazing sea horse) [</a:t>
            </a:r>
            <a:r>
              <a:rPr lang="ko-KR" altLang="en-US" dirty="0" err="1" smtClean="0">
                <a:hlinkClick r:id="rId2"/>
              </a:rPr>
              <a:t>한국창조과학회</a:t>
            </a:r>
            <a:r>
              <a:rPr lang="en-US" altLang="ko-KR" dirty="0" smtClean="0">
                <a:hlinkClick r:id="rId2"/>
              </a:rPr>
              <a:t>]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3"/>
            </a:endParaRPr>
          </a:p>
          <a:p>
            <a:r>
              <a:rPr lang="ko-KR" altLang="en-US" dirty="0" smtClean="0">
                <a:hlinkClick r:id="rId4"/>
              </a:rPr>
              <a:t>효과적으로 </a:t>
            </a:r>
            <a:r>
              <a:rPr lang="ko-KR" altLang="en-US" b="1" dirty="0" smtClean="0">
                <a:hlinkClick r:id="rId4"/>
              </a:rPr>
              <a:t>기억</a:t>
            </a:r>
            <a:r>
              <a:rPr lang="ko-KR" altLang="en-US" dirty="0" smtClean="0">
                <a:hlinkClick r:id="rId4"/>
              </a:rPr>
              <a:t>을 이용하기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b="1" dirty="0" smtClean="0">
              <a:hlinkClick r:id="rId3"/>
            </a:endParaRPr>
          </a:p>
          <a:p>
            <a:r>
              <a:rPr lang="ko-KR" altLang="en-US" b="1" dirty="0" smtClean="0">
                <a:hlinkClick r:id="rId3"/>
              </a:rPr>
              <a:t>해마</a:t>
            </a:r>
            <a:r>
              <a:rPr lang="ko-KR" altLang="en-US" dirty="0" smtClean="0"/>
              <a:t>       </a:t>
            </a:r>
            <a:r>
              <a:rPr lang="ko-KR" altLang="en-US" b="1" dirty="0" smtClean="0">
                <a:hlinkClick r:id="rId5"/>
              </a:rPr>
              <a:t>기억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: Memory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건망증 </a:t>
            </a:r>
            <a:r>
              <a:rPr lang="en-US" altLang="ko-KR" dirty="0" smtClean="0">
                <a:hlinkClick r:id="rId6"/>
              </a:rPr>
              <a:t>VS </a:t>
            </a:r>
            <a:r>
              <a:rPr lang="ko-KR" altLang="en-US" b="1" dirty="0" smtClean="0">
                <a:hlinkClick r:id="rId6"/>
              </a:rPr>
              <a:t>기억</a:t>
            </a:r>
            <a:r>
              <a:rPr lang="ko-KR" altLang="en-US" dirty="0" smtClean="0">
                <a:hlinkClick r:id="rId6"/>
              </a:rPr>
              <a:t>장애 </a:t>
            </a:r>
            <a:r>
              <a:rPr lang="en-US" altLang="ko-KR" dirty="0" smtClean="0">
                <a:hlinkClick r:id="rId6"/>
              </a:rPr>
              <a:t>VS </a:t>
            </a:r>
            <a:r>
              <a:rPr lang="ko-KR" altLang="en-US" dirty="0" smtClean="0">
                <a:hlinkClick r:id="rId6"/>
              </a:rPr>
              <a:t>치매의 차이는</a:t>
            </a:r>
            <a:r>
              <a:rPr lang="en-US" altLang="ko-KR" dirty="0" smtClean="0">
                <a:hlinkClick r:id="rId6"/>
              </a:rPr>
              <a:t>? - </a:t>
            </a:r>
            <a:r>
              <a:rPr lang="ko-KR" altLang="en-US" dirty="0" smtClean="0">
                <a:hlinkClick r:id="rId6"/>
              </a:rPr>
              <a:t>당신의 건강가이드 헬스조선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해마</a:t>
            </a:r>
            <a:r>
              <a:rPr lang="ko-KR" altLang="en-US" dirty="0" smtClean="0">
                <a:hlinkClick r:id="rId7"/>
              </a:rPr>
              <a:t>와 </a:t>
            </a:r>
            <a:r>
              <a:rPr lang="ko-KR" altLang="en-US" dirty="0" err="1" smtClean="0">
                <a:hlinkClick r:id="rId7"/>
              </a:rPr>
              <a:t>전두엽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8"/>
              </a:rPr>
              <a:t>[8] </a:t>
            </a:r>
            <a:r>
              <a:rPr lang="ko-KR" altLang="en-US" b="1" dirty="0" smtClean="0">
                <a:hlinkClick r:id="rId8"/>
              </a:rPr>
              <a:t>해마</a:t>
            </a:r>
            <a:r>
              <a:rPr lang="en-US" altLang="ko-KR" dirty="0" smtClean="0">
                <a:hlinkClick r:id="rId8"/>
              </a:rPr>
              <a:t>(</a:t>
            </a:r>
            <a:r>
              <a:rPr lang="en-US" altLang="ko-KR" b="1" dirty="0" smtClean="0">
                <a:hlinkClick r:id="rId8"/>
              </a:rPr>
              <a:t>hippocampus</a:t>
            </a:r>
            <a:r>
              <a:rPr lang="en-US" altLang="ko-KR" dirty="0" smtClean="0">
                <a:hlinkClick r:id="rId8"/>
              </a:rPr>
              <a:t>)</a:t>
            </a:r>
            <a:r>
              <a:rPr lang="ko-KR" altLang="en-US" dirty="0" smtClean="0">
                <a:hlinkClick r:id="rId8"/>
              </a:rPr>
              <a:t>의 역할 </a:t>
            </a:r>
            <a:r>
              <a:rPr lang="en-US" altLang="ko-KR" dirty="0" smtClean="0">
                <a:hlinkClick r:id="rId8"/>
              </a:rPr>
              <a:t>(</a:t>
            </a:r>
            <a:r>
              <a:rPr lang="en-US" altLang="ko-KR" dirty="0" err="1" smtClean="0">
                <a:hlinkClick r:id="rId8"/>
              </a:rPr>
              <a:t>Drhan</a:t>
            </a:r>
            <a:r>
              <a:rPr lang="en-US" altLang="ko-KR" dirty="0" smtClean="0">
                <a:hlinkClick r:id="rId8"/>
              </a:rPr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뇌공학</a:t>
            </a:r>
            <a:r>
              <a:rPr lang="ko-KR" altLang="en-US" dirty="0" smtClean="0"/>
              <a:t>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altLang="ko-KR" b="1" dirty="0" smtClean="0"/>
          </a:p>
          <a:p>
            <a:r>
              <a:rPr lang="ko-KR" altLang="en-US" dirty="0" smtClean="0">
                <a:hlinkClick r:id="rId2"/>
              </a:rPr>
              <a:t>동서양 </a:t>
            </a:r>
            <a:r>
              <a:rPr lang="ko-KR" altLang="en-US" b="1" dirty="0" smtClean="0">
                <a:hlinkClick r:id="rId2"/>
              </a:rPr>
              <a:t>교육</a:t>
            </a:r>
            <a:r>
              <a:rPr lang="ko-KR" altLang="en-US" dirty="0" smtClean="0">
                <a:hlinkClick r:id="rId2"/>
              </a:rPr>
              <a:t>의 개념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교육학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KICE </a:t>
            </a:r>
            <a:r>
              <a:rPr lang="ko-KR" altLang="en-US" b="1" dirty="0" smtClean="0">
                <a:hlinkClick r:id="rId3"/>
              </a:rPr>
              <a:t>교수</a:t>
            </a:r>
            <a:r>
              <a:rPr lang="en-US" altLang="ko-KR" dirty="0" smtClean="0">
                <a:hlinkClick r:id="rId3"/>
              </a:rPr>
              <a:t>·</a:t>
            </a:r>
            <a:r>
              <a:rPr lang="ko-KR" altLang="en-US" b="1" dirty="0" smtClean="0">
                <a:hlinkClick r:id="rId3"/>
              </a:rPr>
              <a:t>학습 센터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컨텐츠</a:t>
            </a:r>
            <a:r>
              <a:rPr lang="ko-KR" altLang="en-US" dirty="0" smtClean="0">
                <a:hlinkClick r:id="rId3"/>
              </a:rPr>
              <a:t> 관리</a:t>
            </a:r>
            <a:r>
              <a:rPr lang="en-US" altLang="ko-KR" dirty="0" smtClean="0">
                <a:hlinkClick r:id="rId3"/>
              </a:rPr>
              <a:t>·</a:t>
            </a:r>
            <a:r>
              <a:rPr lang="ko-KR" altLang="en-US" dirty="0" smtClean="0">
                <a:hlinkClick r:id="rId3"/>
              </a:rPr>
              <a:t>운영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Philosophy</a:t>
            </a:r>
            <a:r>
              <a:rPr lang="en-US" altLang="ko-KR" dirty="0" smtClean="0">
                <a:hlinkClick r:id="rId4"/>
              </a:rPr>
              <a:t> of </a:t>
            </a:r>
            <a:r>
              <a:rPr lang="en-US" altLang="ko-KR" b="1" dirty="0" smtClean="0">
                <a:hlinkClick r:id="rId4"/>
              </a:rPr>
              <a:t>Education</a:t>
            </a:r>
            <a:r>
              <a:rPr lang="en-US" altLang="ko-KR" dirty="0" smtClean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Philosophy</a:t>
            </a:r>
            <a:r>
              <a:rPr lang="en-US" altLang="ko-KR" dirty="0" smtClean="0">
                <a:hlinkClick r:id="rId5"/>
              </a:rPr>
              <a:t> of </a:t>
            </a:r>
            <a:r>
              <a:rPr lang="en-US" altLang="ko-KR" b="1" dirty="0" smtClean="0">
                <a:hlinkClick r:id="rId5"/>
              </a:rPr>
              <a:t>Education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교육학</a:t>
            </a:r>
            <a:r>
              <a:rPr lang="ko-KR" altLang="en-US" dirty="0" smtClean="0">
                <a:hlinkClick r:id="rId6"/>
              </a:rPr>
              <a:t> 용어사전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교수학습개발센터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네트워크 사회와 </a:t>
            </a:r>
            <a:r>
              <a:rPr lang="ko-KR" altLang="en-US" b="1" dirty="0" smtClean="0">
                <a:hlinkClick r:id="rId7"/>
              </a:rPr>
              <a:t>교육</a:t>
            </a:r>
            <a:r>
              <a:rPr lang="ko-KR" altLang="en-US" dirty="0" smtClean="0">
                <a:hlinkClick r:id="rId7"/>
              </a:rPr>
              <a:t>패러다임의 변화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err="1" smtClean="0">
                <a:hlinkClick r:id="rId7"/>
              </a:rPr>
              <a:t>경희사이버대학교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8"/>
              </a:rPr>
              <a:t>BS: </a:t>
            </a:r>
            <a:r>
              <a:rPr lang="ko-KR" altLang="en-US" dirty="0" smtClean="0">
                <a:hlinkClick r:id="rId8"/>
              </a:rPr>
              <a:t>수학</a:t>
            </a:r>
            <a:r>
              <a:rPr lang="ko-KR" altLang="en-US" b="1" dirty="0" smtClean="0">
                <a:hlinkClick r:id="rId8"/>
              </a:rPr>
              <a:t>교육</a:t>
            </a:r>
            <a:r>
              <a:rPr lang="ko-KR" altLang="en-US" dirty="0" smtClean="0">
                <a:hlinkClick r:id="rId8"/>
              </a:rPr>
              <a:t>용어집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9"/>
              </a:rPr>
              <a:t>교육</a:t>
            </a:r>
            <a:r>
              <a:rPr lang="ko-KR" altLang="en-US" dirty="0" smtClean="0">
                <a:hlinkClick r:id="rId9"/>
              </a:rPr>
              <a:t>이론 </a:t>
            </a:r>
            <a:r>
              <a:rPr lang="en-US" altLang="ko-KR" dirty="0" smtClean="0">
                <a:hlinkClick r:id="rId9"/>
              </a:rPr>
              <a:t>- </a:t>
            </a:r>
            <a:r>
              <a:rPr lang="ko-KR" altLang="en-US" b="1" dirty="0" smtClean="0">
                <a:hlinkClick r:id="rId9"/>
              </a:rPr>
              <a:t>교수학습개발센터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10"/>
              </a:rPr>
              <a:t>야후</a:t>
            </a:r>
            <a:r>
              <a:rPr lang="en-US" altLang="ko-KR" dirty="0" smtClean="0">
                <a:hlinkClick r:id="rId10"/>
              </a:rPr>
              <a:t>! </a:t>
            </a:r>
            <a:r>
              <a:rPr lang="ko-KR" altLang="en-US" dirty="0" smtClean="0">
                <a:hlinkClick r:id="rId10"/>
              </a:rPr>
              <a:t>코리아 </a:t>
            </a:r>
            <a:r>
              <a:rPr lang="ko-KR" altLang="en-US" dirty="0" err="1" smtClean="0">
                <a:hlinkClick r:id="rId10"/>
              </a:rPr>
              <a:t>디렉토리</a:t>
            </a:r>
            <a:r>
              <a:rPr lang="ko-KR" altLang="en-US" dirty="0" smtClean="0">
                <a:hlinkClick r:id="rId10"/>
              </a:rPr>
              <a:t> </a:t>
            </a:r>
            <a:r>
              <a:rPr lang="en-US" altLang="ko-KR" dirty="0" smtClean="0">
                <a:hlinkClick r:id="rId10"/>
              </a:rPr>
              <a:t>- </a:t>
            </a:r>
            <a:r>
              <a:rPr lang="ko-KR" altLang="en-US" dirty="0" smtClean="0">
                <a:hlinkClick r:id="rId10"/>
              </a:rPr>
              <a:t>교육</a:t>
            </a:r>
            <a:r>
              <a:rPr lang="en-US" altLang="ko-KR" dirty="0" smtClean="0">
                <a:hlinkClick r:id="rId10"/>
              </a:rPr>
              <a:t>&gt;</a:t>
            </a:r>
            <a:r>
              <a:rPr lang="ko-KR" altLang="en-US" b="1" dirty="0" smtClean="0">
                <a:hlinkClick r:id="rId10"/>
              </a:rPr>
              <a:t>교육학</a:t>
            </a:r>
            <a:endParaRPr lang="en-US" altLang="ko-KR" b="1" dirty="0" smtClean="0"/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교육학  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2"/>
              </a:rPr>
              <a:t>경제</a:t>
            </a:r>
            <a:r>
              <a:rPr lang="ko-KR" altLang="en-US" b="1" dirty="0" smtClean="0">
                <a:hlinkClick r:id="rId2"/>
              </a:rPr>
              <a:t>용어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매일경제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최진기 생존 </a:t>
            </a:r>
            <a:r>
              <a:rPr lang="ko-KR" altLang="en-US" b="1" dirty="0" smtClean="0">
                <a:hlinkClick r:id="rId3"/>
              </a:rPr>
              <a:t>경제학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번외편</a:t>
            </a:r>
            <a:r>
              <a:rPr lang="en-US" altLang="ko-KR" dirty="0" smtClean="0">
                <a:hlinkClick r:id="rId3"/>
              </a:rPr>
              <a:t>1 -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우석훈 박사의 응용</a:t>
            </a:r>
            <a:r>
              <a:rPr lang="ko-KR" altLang="en-US" b="1" dirty="0" smtClean="0">
                <a:hlinkClick r:id="rId4"/>
              </a:rPr>
              <a:t>경제학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오마이스쿨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부자</a:t>
            </a:r>
            <a:r>
              <a:rPr lang="ko-KR" altLang="en-US" b="1" dirty="0" smtClean="0">
                <a:hlinkClick r:id="rId5"/>
              </a:rPr>
              <a:t>경제학</a:t>
            </a:r>
            <a:r>
              <a:rPr lang="en-US" altLang="ko-KR" dirty="0" smtClean="0">
                <a:hlinkClick r:id="rId5"/>
              </a:rPr>
              <a:t>2.wmv - 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경제</a:t>
            </a:r>
            <a:r>
              <a:rPr lang="ko-KR" altLang="en-US" b="1" dirty="0" smtClean="0">
                <a:hlinkClick r:id="rId6"/>
              </a:rPr>
              <a:t>용어사전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경제</a:t>
            </a:r>
            <a:r>
              <a:rPr lang="en-US" altLang="ko-KR" dirty="0" smtClean="0">
                <a:hlinkClick r:id="rId7"/>
              </a:rPr>
              <a:t>/</a:t>
            </a:r>
            <a:r>
              <a:rPr lang="ko-KR" altLang="en-US" b="1" dirty="0" smtClean="0">
                <a:hlinkClick r:id="rId7"/>
              </a:rPr>
              <a:t>경영 용어</a:t>
            </a:r>
            <a:r>
              <a:rPr lang="en-US" altLang="ko-KR" dirty="0" smtClean="0">
                <a:hlinkClick r:id="rId7"/>
              </a:rPr>
              <a:t>(</a:t>
            </a:r>
            <a:r>
              <a:rPr lang="ko-KR" altLang="en-US" dirty="0" smtClean="0">
                <a:hlinkClick r:id="rId7"/>
              </a:rPr>
              <a:t>영한</a:t>
            </a:r>
            <a:r>
              <a:rPr lang="en-US" altLang="ko-KR" dirty="0" smtClean="0">
                <a:hlinkClick r:id="rId7"/>
              </a:rPr>
              <a:t>)</a:t>
            </a:r>
            <a:r>
              <a:rPr lang="ko-KR" altLang="en-US" b="1" dirty="0" smtClean="0">
                <a:hlinkClick r:id="rId7"/>
              </a:rPr>
              <a:t>사전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A~Q - </a:t>
            </a:r>
            <a:r>
              <a:rPr lang="en-US" altLang="ko-KR" dirty="0" err="1" smtClean="0">
                <a:hlinkClick r:id="rId7"/>
              </a:rPr>
              <a:t>Tistory</a:t>
            </a:r>
            <a:r>
              <a:rPr lang="ko-KR" altLang="en-US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장영재의 </a:t>
            </a:r>
            <a:r>
              <a:rPr lang="ko-KR" altLang="en-US" b="1" dirty="0" smtClean="0">
                <a:hlinkClick r:id="rId8"/>
              </a:rPr>
              <a:t>경영학</a:t>
            </a:r>
            <a:r>
              <a:rPr lang="ko-KR" altLang="en-US" dirty="0" smtClean="0">
                <a:hlinkClick r:id="rId8"/>
              </a:rPr>
              <a:t>콘서트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경제학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경영학 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고려</a:t>
            </a:r>
            <a:r>
              <a:rPr lang="ko-KR" altLang="en-US" b="1" dirty="0" smtClean="0">
                <a:hlinkClick r:id="rId2"/>
              </a:rPr>
              <a:t>사회복지</a:t>
            </a:r>
            <a:r>
              <a:rPr lang="ko-KR" altLang="en-US" dirty="0" smtClean="0">
                <a:hlinkClick r:id="rId2"/>
              </a:rPr>
              <a:t>교육원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b="1" dirty="0" smtClean="0">
                <a:hlinkClick r:id="rId2"/>
              </a:rPr>
              <a:t>상담</a:t>
            </a:r>
            <a:r>
              <a:rPr lang="ko-KR" altLang="en-US" dirty="0" smtClean="0">
                <a:hlinkClick r:id="rId2"/>
              </a:rPr>
              <a:t>이론 개인심리학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b="1" dirty="0" smtClean="0"/>
              <a:t>]</a:t>
            </a:r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고려</a:t>
            </a:r>
            <a:r>
              <a:rPr lang="ko-KR" altLang="en-US" b="1" dirty="0" smtClean="0">
                <a:hlinkClick r:id="rId3"/>
              </a:rPr>
              <a:t>사회복지</a:t>
            </a:r>
            <a:r>
              <a:rPr lang="ko-KR" altLang="en-US" dirty="0" smtClean="0">
                <a:hlinkClick r:id="rId3"/>
              </a:rPr>
              <a:t>교육원</a:t>
            </a:r>
            <a:r>
              <a:rPr lang="en-US" altLang="ko-KR" dirty="0" smtClean="0">
                <a:hlinkClick r:id="rId3"/>
              </a:rPr>
              <a:t>]</a:t>
            </a:r>
            <a:r>
              <a:rPr lang="ko-KR" altLang="en-US" b="1" dirty="0" smtClean="0">
                <a:hlinkClick r:id="rId3"/>
              </a:rPr>
              <a:t>상담</a:t>
            </a:r>
            <a:r>
              <a:rPr lang="ko-KR" altLang="en-US" dirty="0" smtClean="0">
                <a:hlinkClick r:id="rId3"/>
              </a:rPr>
              <a:t>이론</a:t>
            </a:r>
            <a:r>
              <a:rPr lang="en-US" altLang="ko-KR" dirty="0" smtClean="0">
                <a:hlinkClick r:id="rId3"/>
              </a:rPr>
              <a:t>06 - </a:t>
            </a:r>
            <a:r>
              <a:rPr lang="ko-KR" altLang="en-US" dirty="0" smtClean="0">
                <a:hlinkClick r:id="rId3"/>
              </a:rPr>
              <a:t>현실치료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smtClean="0">
                <a:hlinkClick r:id="rId4"/>
              </a:rPr>
              <a:t>고려</a:t>
            </a:r>
            <a:r>
              <a:rPr lang="ko-KR" altLang="en-US" b="1" dirty="0" smtClean="0">
                <a:hlinkClick r:id="rId4"/>
              </a:rPr>
              <a:t>사회복지</a:t>
            </a:r>
            <a:r>
              <a:rPr lang="ko-KR" altLang="en-US" dirty="0" smtClean="0">
                <a:hlinkClick r:id="rId4"/>
              </a:rPr>
              <a:t>교육원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err="1" smtClean="0">
                <a:hlinkClick r:id="rId4"/>
              </a:rPr>
              <a:t>청소년상담사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3</a:t>
            </a:r>
            <a:r>
              <a:rPr lang="ko-KR" altLang="en-US" dirty="0" smtClean="0">
                <a:hlinkClick r:id="rId4"/>
              </a:rPr>
              <a:t>급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b="1" dirty="0" smtClean="0">
                <a:hlinkClick r:id="rId4"/>
              </a:rPr>
              <a:t>상담</a:t>
            </a:r>
            <a:r>
              <a:rPr lang="en-US" altLang="ko-KR" dirty="0" smtClean="0">
                <a:hlinkClick r:id="rId4"/>
              </a:rPr>
              <a:t>-1.wmv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dirty="0" smtClean="0">
                <a:hlinkClick r:id="rId5"/>
              </a:rPr>
              <a:t>고려</a:t>
            </a:r>
            <a:r>
              <a:rPr lang="ko-KR" altLang="en-US" b="1" dirty="0" smtClean="0">
                <a:hlinkClick r:id="rId5"/>
              </a:rPr>
              <a:t>사회복지</a:t>
            </a:r>
            <a:r>
              <a:rPr lang="ko-KR" altLang="en-US" dirty="0" smtClean="0">
                <a:hlinkClick r:id="rId5"/>
              </a:rPr>
              <a:t>교육원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b="1" dirty="0" smtClean="0">
                <a:hlinkClick r:id="rId5"/>
              </a:rPr>
              <a:t>상담</a:t>
            </a:r>
            <a:r>
              <a:rPr lang="ko-KR" altLang="en-US" dirty="0" smtClean="0">
                <a:hlinkClick r:id="rId5"/>
              </a:rPr>
              <a:t>심리학</a:t>
            </a:r>
            <a:r>
              <a:rPr lang="en-US" altLang="ko-KR" dirty="0" smtClean="0">
                <a:hlinkClick r:id="rId5"/>
              </a:rPr>
              <a:t>05 - </a:t>
            </a:r>
            <a:r>
              <a:rPr lang="ko-KR" altLang="en-US" dirty="0" smtClean="0">
                <a:hlinkClick r:id="rId5"/>
              </a:rPr>
              <a:t>직업</a:t>
            </a:r>
            <a:r>
              <a:rPr lang="ko-KR" altLang="en-US" b="1" dirty="0" smtClean="0">
                <a:hlinkClick r:id="rId5"/>
              </a:rPr>
              <a:t>상담</a:t>
            </a:r>
            <a:r>
              <a:rPr lang="ko-KR" altLang="en-US" dirty="0" smtClean="0">
                <a:hlinkClick r:id="rId5"/>
              </a:rPr>
              <a:t>의 기법</a:t>
            </a:r>
            <a:r>
              <a:rPr lang="en-US" altLang="ko-KR" dirty="0" smtClean="0">
                <a:hlinkClick r:id="rId5"/>
              </a:rPr>
              <a:t>(1) - </a:t>
            </a:r>
            <a:r>
              <a:rPr lang="en-US" altLang="ko-KR" b="1" dirty="0" smtClean="0">
                <a:hlinkClick r:id="rId5"/>
              </a:rPr>
              <a:t>YouTube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사회복지학</a:t>
            </a:r>
            <a:r>
              <a:rPr lang="ko-KR" altLang="en-US" dirty="0" smtClean="0"/>
              <a:t> 상담 벤치마킹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800200"/>
                <a:gridCol w="1800200"/>
                <a:gridCol w="1584176"/>
                <a:gridCol w="1303040"/>
                <a:gridCol w="137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Complex</a:t>
                      </a:r>
                    </a:p>
                    <a:p>
                      <a:pPr latinLnBrk="1"/>
                      <a:r>
                        <a:rPr lang="en-US" altLang="ko-KR" dirty="0" smtClean="0"/>
                        <a:t>Complicated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Coprehensive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Collaborate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Climax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Criteria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Condition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Over</a:t>
                      </a:r>
                    </a:p>
                    <a:p>
                      <a:pPr latinLnBrk="1"/>
                      <a:r>
                        <a:rPr lang="en-US" altLang="ko-KR" dirty="0" smtClean="0"/>
                        <a:t>Overall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Overall</a:t>
                      </a:r>
                    </a:p>
                    <a:p>
                      <a:pPr latinLnBrk="1"/>
                      <a:r>
                        <a:rPr lang="en-US" altLang="ko-KR" dirty="0" err="1" smtClean="0"/>
                        <a:t>Oblivous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Observance</a:t>
                      </a:r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Observation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Otherwise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Outward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Again</a:t>
                      </a:r>
                    </a:p>
                    <a:p>
                      <a:pPr latinLnBrk="1"/>
                      <a:r>
                        <a:rPr lang="en-US" altLang="ko-KR" dirty="0" smtClean="0"/>
                        <a:t>Against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Angle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Acme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Abyss</a:t>
                      </a:r>
                    </a:p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Conversion of Absolute Magnitude to Diameter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Axiom</a:t>
                      </a:r>
                    </a:p>
                    <a:p>
                      <a:pPr latinLnBrk="1"/>
                      <a:r>
                        <a:rPr lang="en-US" altLang="ko-KR" dirty="0" smtClean="0"/>
                        <a:t>Argot(</a:t>
                      </a:r>
                      <a:r>
                        <a:rPr lang="ko-KR" altLang="en-US" dirty="0" smtClean="0"/>
                        <a:t>은어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Answer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Case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Cubic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Critical</a:t>
                      </a:r>
                    </a:p>
                    <a:p>
                      <a:pPr latinLnBrk="1"/>
                      <a:r>
                        <a:rPr lang="en-US" altLang="ko-KR" dirty="0" smtClean="0"/>
                        <a:t>Creative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Chaos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Catalog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Crystal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Hyperlink</a:t>
                      </a:r>
                    </a:p>
                    <a:p>
                      <a:pPr latinLnBrk="1"/>
                      <a:r>
                        <a:rPr kumimoji="0" lang="ko-KR" altLang="en-US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타타타</a:t>
                      </a:r>
                      <a:r>
                        <a:rPr kumimoji="0"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-- </a:t>
                      </a:r>
                      <a:r>
                        <a:rPr kumimoji="0"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김국환 </a:t>
                      </a:r>
                      <a:r>
                        <a:rPr kumimoji="0"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kumimoji="0"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YouTube</a:t>
                      </a:r>
                      <a:r>
                        <a:rPr kumimoji="0" lang="ko-KR" alt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Hypocritical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4-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Youth Development Organization | 4-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-Net: Humanities and Social Sciences Online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2011 Form 1040 (Schedule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H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)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ASK WHY(HOW COME)?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440160"/>
                <a:gridCol w="1080120"/>
                <a:gridCol w="1872208"/>
                <a:gridCol w="1584176"/>
                <a:gridCol w="181054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Counselor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Couch</a:t>
                      </a:r>
                    </a:p>
                    <a:p>
                      <a:pPr latinLnBrk="1"/>
                      <a:r>
                        <a:rPr kumimoji="0"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kumimoji="0"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kumimoji="0"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</a:t>
                      </a:r>
                      <a:r>
                        <a:rPr kumimoji="0"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문제해결코치 최강석의 </a:t>
                      </a:r>
                      <a:r>
                        <a:rPr kumimoji="0"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코칭</a:t>
                      </a:r>
                      <a:r>
                        <a:rPr kumimoji="0"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Space ::</a:t>
                      </a:r>
                      <a:r>
                        <a:rPr kumimoji="0" lang="ko-KR" alt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Commentator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Charisma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Crowd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Operator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Oneself</a:t>
                      </a:r>
                    </a:p>
                    <a:p>
                      <a:pPr latinLnBrk="1"/>
                      <a:r>
                        <a:rPr lang="en-US" altLang="ko-KR" dirty="0" smtClean="0"/>
                        <a:t>Oral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Own worst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Chapter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Omission</a:t>
                      </a:r>
                    </a:p>
                    <a:p>
                      <a:pPr latinLnBrk="1"/>
                      <a:r>
                        <a:rPr lang="en-US" altLang="ko-KR" dirty="0" smtClean="0"/>
                        <a:t>Oversight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Adept</a:t>
                      </a:r>
                    </a:p>
                    <a:p>
                      <a:pPr latinLnBrk="1"/>
                      <a:r>
                        <a:rPr lang="en-US" altLang="ko-KR" dirty="0" smtClean="0"/>
                        <a:t>Advantage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Auditor</a:t>
                      </a:r>
                    </a:p>
                    <a:p>
                      <a:pPr latinLnBrk="1"/>
                      <a:r>
                        <a:rPr lang="en-US" altLang="ko-KR" dirty="0" smtClean="0"/>
                        <a:t>Aural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Announcer</a:t>
                      </a:r>
                    </a:p>
                    <a:p>
                      <a:pPr latinLnBrk="1"/>
                      <a:r>
                        <a:rPr lang="en-US" altLang="ko-KR" dirty="0" smtClean="0"/>
                        <a:t>Agent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Aviator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Adviser</a:t>
                      </a:r>
                    </a:p>
                    <a:p>
                      <a:pPr latinLnBrk="1"/>
                      <a:r>
                        <a:rPr lang="en-US" altLang="ko-KR" dirty="0" smtClean="0"/>
                        <a:t>Affection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Chance</a:t>
                      </a:r>
                    </a:p>
                    <a:p>
                      <a:pPr latinLnBrk="1"/>
                      <a:r>
                        <a:rPr lang="en-US" altLang="ko-KR" dirty="0" smtClean="0"/>
                        <a:t>Taker</a:t>
                      </a:r>
                    </a:p>
                    <a:p>
                      <a:pPr latinLnBrk="1"/>
                      <a:r>
                        <a:rPr lang="en-US" altLang="ko-KR" dirty="0" smtClean="0"/>
                        <a:t>Cardinal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자유의지</a:t>
                      </a:r>
                      <a:r>
                        <a:rPr kumimoji="0" lang="ko-KR" altLang="en-US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Customer</a:t>
                      </a:r>
                    </a:p>
                    <a:p>
                      <a:pPr latinLnBrk="1"/>
                      <a:r>
                        <a:rPr lang="en-US" altLang="ko-KR" dirty="0" smtClean="0"/>
                        <a:t>Client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Credense</a:t>
                      </a:r>
                      <a:endParaRPr lang="ko-KR" altLang="en-US" dirty="0" smtClean="0"/>
                    </a:p>
                    <a:p>
                      <a:pPr latinLnBrk="1"/>
                      <a:r>
                        <a:rPr lang="en-US" altLang="ko-KR" dirty="0" smtClean="0"/>
                        <a:t>Credit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가을 그리고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강물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YouTube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Healthy</a:t>
                      </a:r>
                    </a:p>
                    <a:p>
                      <a:pPr latinLnBrk="1"/>
                      <a:r>
                        <a:rPr lang="en-US" altLang="ko-KR" dirty="0" smtClean="0"/>
                        <a:t>Healthful</a:t>
                      </a:r>
                    </a:p>
                    <a:p>
                      <a:pPr latinLnBrk="1"/>
                      <a:r>
                        <a:rPr lang="en-US" altLang="ko-KR" dirty="0" smtClean="0"/>
                        <a:t>Humors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Helper</a:t>
                      </a:r>
                    </a:p>
                    <a:p>
                      <a:pPr latinLnBrk="1"/>
                      <a:r>
                        <a:rPr lang="en-US" altLang="ko-KR" dirty="0" smtClean="0"/>
                        <a:t>Hesitate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Host</a:t>
                      </a:r>
                    </a:p>
                    <a:p>
                      <a:pPr latinLnBrk="1"/>
                      <a:r>
                        <a:rPr lang="en-US" altLang="ko-KR" dirty="0" smtClean="0"/>
                        <a:t>Herb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자녀교육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: 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형사 콜롬보 </a:t>
                      </a:r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대화기술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- </a:t>
                      </a:r>
                      <a:r>
                        <a:rPr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대화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에도 </a:t>
                      </a:r>
                      <a:r>
                        <a:rPr lang="ko-KR" alt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기술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이 필요할까요</a:t>
                      </a:r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? - </a:t>
                      </a:r>
                      <a:r>
                        <a:rPr lang="en-US" altLang="ko-K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YouTube</a:t>
                      </a:r>
                      <a:r>
                        <a:rPr lang="ko-KR" alt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WHOSE WILL?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en-US" altLang="ko-KR" b="1" dirty="0" smtClean="0">
                <a:hlinkClick r:id="rId2"/>
              </a:rPr>
              <a:t>communication </a:t>
            </a:r>
            <a:r>
              <a:rPr lang="en-US" altLang="ko-KR" b="1" dirty="0" smtClean="0">
                <a:hlinkClick r:id="rId2"/>
              </a:rPr>
              <a:t>skill 01.wmv</a:t>
            </a:r>
            <a:r>
              <a:rPr lang="en-US" altLang="ko-KR" dirty="0" smtClean="0">
                <a:hlinkClick r:id="rId2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communication skill 02.wmv</a:t>
            </a:r>
            <a:r>
              <a:rPr lang="en-US" altLang="ko-KR" dirty="0" smtClean="0">
                <a:hlinkClick r:id="rId3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communication skill 03.wmv</a:t>
            </a:r>
            <a:r>
              <a:rPr lang="en-US" altLang="ko-KR" dirty="0" smtClean="0">
                <a:hlinkClick r:id="rId4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communication skill</a:t>
            </a:r>
            <a:r>
              <a:rPr lang="en-US" altLang="ko-KR" dirty="0" smtClean="0">
                <a:hlinkClick r:id="rId5"/>
              </a:rPr>
              <a:t> 04.</a:t>
            </a:r>
            <a:r>
              <a:rPr lang="en-US" altLang="ko-KR" b="1" dirty="0" smtClean="0">
                <a:hlinkClick r:id="rId5"/>
              </a:rPr>
              <a:t>wmv</a:t>
            </a:r>
            <a:r>
              <a:rPr lang="en-US" altLang="ko-KR" dirty="0" smtClean="0">
                <a:hlinkClick r:id="rId5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6"/>
              </a:rPr>
              <a:t>communication skill 05.wmv</a:t>
            </a:r>
            <a:r>
              <a:rPr lang="en-US" altLang="ko-KR" dirty="0" smtClean="0">
                <a:hlinkClick r:id="rId6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</a:t>
            </a:r>
            <a:r>
              <a:rPr lang="en-US" altLang="ko-KR" dirty="0" smtClean="0"/>
              <a:t>skill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296144"/>
                <a:gridCol w="1584176"/>
                <a:gridCol w="1728192"/>
                <a:gridCol w="1584176"/>
                <a:gridCol w="15945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Character</a:t>
                      </a:r>
                    </a:p>
                    <a:p>
                      <a:pPr latinLnBrk="1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성격 테스트를 믿습니까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? - YouTube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ko-KR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Category</a:t>
                      </a: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CHOICES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Course name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Common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Sense</a:t>
                      </a:r>
                    </a:p>
                    <a:p>
                      <a:pPr latinLnBrk="1"/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다큐프라임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- 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당신의 성격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2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부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.</a:t>
                      </a:r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성격의 탄생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Cite</a:t>
                      </a:r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6"/>
                      </a:endParaRPr>
                    </a:p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Welcome to </a:t>
                      </a:r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CITES</a:t>
                      </a:r>
                      <a:r>
                        <a:rPr lang="en-US" altLang="ko-KR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O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Option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(finance)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Outline</a:t>
                      </a:r>
                    </a:p>
                    <a:p>
                      <a:pPr latinLnBrk="1"/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lec.05-</a:t>
                      </a:r>
                      <a:r>
                        <a:rPr kumimoji="0"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주도성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과 </a:t>
                      </a:r>
                      <a:r>
                        <a:rPr kumimoji="0" lang="ko-KR" alt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대응성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YouTube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Objective</a:t>
                      </a:r>
                    </a:p>
                    <a:p>
                      <a:pPr latinLnBrk="1"/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lec.02-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성품과 성격 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-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Obstruction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lec.01-</a:t>
                      </a:r>
                      <a:r>
                        <a:rPr kumimoji="0" lang="ko-KR" alt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기본원칙 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- </a:t>
                      </a:r>
                      <a:r>
                        <a:rPr kumimoji="0"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YouTube</a:t>
                      </a:r>
                      <a:r>
                        <a:rPr kumimoji="0"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Octopus?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A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Alarm</a:t>
                      </a:r>
                    </a:p>
                    <a:p>
                      <a:pPr latinLnBrk="1"/>
                      <a:r>
                        <a:rPr lang="en-US" altLang="ko-KR" sz="1200" dirty="0" smtClean="0"/>
                        <a:t>Anger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Agenda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youtube</a:t>
                      </a:r>
                      <a:r>
                        <a:rPr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분노관리</a:t>
                      </a:r>
                      <a:r>
                        <a:rPr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기술</a:t>
                      </a:r>
                      <a:r>
                        <a:rPr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Avocation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Alias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</a:t>
                      </a:r>
                      <a:endParaRPr lang="ko-KR" altLang="en-US" sz="1200" dirty="0" smtClean="0"/>
                    </a:p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Archive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부모 분노조절 </a:t>
                      </a:r>
                      <a:r>
                        <a:rPr lang="ko-KR" alt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대화기술</a:t>
                      </a:r>
                      <a:r>
                        <a:rPr lang="ko-KR" alt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Chord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 (music) </a:t>
                      </a:r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Chord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(geometry)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Curriculum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Comedy</a:t>
                      </a: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Circumstance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Courage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Complement</a:t>
                      </a: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Clinic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Classics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Creation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H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Habit</a:t>
                      </a:r>
                    </a:p>
                    <a:p>
                      <a:pPr latinLnBrk="1"/>
                      <a:endParaRPr lang="en-US" altLang="ko-KR" sz="1200" dirty="0" smtClean="0"/>
                    </a:p>
                    <a:p>
                      <a:pPr latinLnBrk="1"/>
                      <a:r>
                        <a:rPr lang="en-US" altLang="ko-KR" sz="1200" dirty="0" smtClean="0"/>
                        <a:t>Happiness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18 Tricks to Make New Habits Stick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7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Habits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- Books - 7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Habits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of Highly Effective People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habit | Health &amp; Fitness Clubs and Physiotherapy Clinics 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The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Habit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 Course | Create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Habits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 for Life</a:t>
                      </a:r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WHICH SPEC WHAT?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800200"/>
                <a:gridCol w="1800200"/>
                <a:gridCol w="1515616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Color  </a:t>
                      </a:r>
                    </a:p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Check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Climb up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Compare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Care</a:t>
                      </a:r>
                    </a:p>
                    <a:p>
                      <a:pPr latinLnBrk="1"/>
                      <a:r>
                        <a:rPr lang="en-US" altLang="ko-KR" dirty="0" smtClean="0"/>
                        <a:t>Cure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Cycle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Optimum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Offer</a:t>
                      </a:r>
                    </a:p>
                    <a:p>
                      <a:pPr latinLnBrk="1"/>
                      <a:r>
                        <a:rPr lang="en-US" altLang="ko-KR" dirty="0" smtClean="0"/>
                        <a:t>Overlook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Optimistic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Opened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Ordinary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Assay&lt;</a:t>
                      </a:r>
                      <a:r>
                        <a:rPr lang="ko-KR" altLang="en-US" dirty="0" smtClean="0"/>
                        <a:t>시금석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Amiable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Aid</a:t>
                      </a:r>
                    </a:p>
                    <a:p>
                      <a:pPr latinLnBrk="1"/>
                      <a:r>
                        <a:rPr lang="en-US" altLang="ko-KR" dirty="0" smtClean="0"/>
                        <a:t>Assist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Average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mtClean="0"/>
                        <a:t>Amicable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cure-all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Ability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Color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Matters welcomes you to the world of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color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Climb Up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So Kids Can Grow Up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Contrast</a:t>
                      </a:r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(vision)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Closed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Capacity</a:t>
                      </a:r>
                    </a:p>
                    <a:p>
                      <a:pPr latinLnBrk="1"/>
                      <a:r>
                        <a:rPr lang="en-US" altLang="ko-KR" dirty="0" smtClean="0"/>
                        <a:t>Calculate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High Level</a:t>
                      </a:r>
                    </a:p>
                    <a:p>
                      <a:pPr latinLnBrk="1"/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1400" dirty="0" smtClean="0"/>
                        <a:t>Old Head on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Young shoulder</a:t>
                      </a:r>
                    </a:p>
                    <a:p>
                      <a:pPr latinLnBrk="1"/>
                      <a:endParaRPr lang="en-US" altLang="ko-K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handle with kid gloves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endParaRPr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Habit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(psychology)</a:t>
                      </a:r>
                      <a:endParaRPr lang="ko-KR" altLang="en-US" sz="1400" dirty="0" smtClean="0"/>
                    </a:p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Tips for Breaking Bad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Habits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and Developing Good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Habits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</a:t>
                      </a:r>
                      <a:endParaRPr lang="ko-KR" altLang="en-US" sz="1400" dirty="0" smtClean="0"/>
                    </a:p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Habitat for Humanity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Int'l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Your Child's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Habits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SHOW HOW!!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368152"/>
                <a:gridCol w="1440160"/>
                <a:gridCol w="1584176"/>
                <a:gridCol w="2095128"/>
                <a:gridCol w="137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Class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Cealing</a:t>
                      </a:r>
                      <a:endParaRPr lang="en-US" altLang="ko-KR" sz="1800" b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Cellar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Committees</a:t>
                      </a:r>
                      <a:r>
                        <a:rPr lang="en-US" altLang="ko-KR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· House.gov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Contests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Concert </a:t>
                      </a: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ko-KR" alt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격려</a:t>
                      </a:r>
                      <a:endParaRPr lang="en-US" altLang="ko-KR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Toyota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Concert</a:t>
                      </a: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Series</a:t>
                      </a:r>
                      <a:endParaRPr lang="ko-KR" altLang="en-US" sz="1200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City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Operas</a:t>
                      </a:r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Paul Potts sings </a:t>
                      </a:r>
                      <a:r>
                        <a:rPr lang="en-US" altLang="ko-K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Nessun</a:t>
                      </a: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</a:t>
                      </a:r>
                      <a:r>
                        <a:rPr lang="en-US" altLang="ko-KR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Dorma</a:t>
                      </a: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- YouTube</a:t>
                      </a: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Operabase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lang="en-US" altLang="ko-KR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Committee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on Institutional Cooperation (CIC)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Open</a:t>
                      </a:r>
                      <a:r>
                        <a:rPr lang="en-US" altLang="ko-KR" sz="1400" baseline="0" dirty="0" smtClean="0"/>
                        <a:t> any Door!</a:t>
                      </a:r>
                    </a:p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International Olympic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Committee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Oscars.org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Act One: YouTube Symphony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Admission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: Stanford University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The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Academy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American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Academy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of Pediatrics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Alma mater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Chamber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Orchestra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 of New York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Lincoln Center for the Performing Arts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New York State |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Citizen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 Guide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Public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Citizen</a:t>
                      </a:r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Home Page</a:t>
                      </a:r>
                      <a:r>
                        <a:rPr lang="en-US" altLang="ko-KR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Citizen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Systems</a:t>
                      </a: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HOME</a:t>
                      </a: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 - YouTube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HOME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 Restaurant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NASA -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Home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National Association of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Home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Builders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Home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 Energy Saver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UTOPIA WHERE?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296144"/>
                <a:gridCol w="1296144"/>
                <a:gridCol w="1944216"/>
                <a:gridCol w="1224136"/>
                <a:gridCol w="2098576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Circa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Crazy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Casual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Cause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Calender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Of Course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Often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100 Most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Often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Mispronounced Words and Phrases in English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out-of-date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말의 힘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(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power of word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) - YouTube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Around</a:t>
                      </a:r>
                      <a:endParaRPr lang="en-US" altLang="ko-K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lang="en-US" altLang="ko-KR" sz="1400" dirty="0" smtClean="0">
                          <a:hlinkClick r:id="rId8" action="ppaction://hlinkfile"/>
                        </a:rPr>
                        <a:t>antennae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Approach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Assignment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module - </a:t>
                      </a:r>
                      <a:r>
                        <a:rPr lang="en-US" altLang="ko-KR" sz="1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MoodleDocs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All Right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or Alright?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Appointment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Chronic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Caterpillar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 Anatomy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Chrysalis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 smtClean="0"/>
                    </a:p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Morgan Freeman: The </a:t>
                      </a:r>
                      <a:r>
                        <a:rPr lang="en-US" altLang="ko-KR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Power of Words</a:t>
                      </a: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 - YouTube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The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Handwriting on the Wall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Bible Stories for Kids - The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Writing on the Wall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Handwriting on the Wall</a:t>
                      </a:r>
                      <a:r>
                        <a:rPr lang="en-US" altLang="ko-K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 | Video - ABC News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Hammer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 &amp;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Tongs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Paul Elliott FWCB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Hammer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&amp; 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Tongs</a:t>
                      </a:r>
                      <a:r>
                        <a:rPr lang="en-US" altLang="ko-K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Artist Blacksmiths Online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CHICKEN  WHEN?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368152"/>
                <a:gridCol w="1872208"/>
                <a:gridCol w="1440160"/>
                <a:gridCol w="1584176"/>
                <a:gridCol w="159452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Current</a:t>
                      </a:r>
                    </a:p>
                    <a:p>
                      <a:pPr latinLnBrk="1"/>
                      <a:r>
                        <a:rPr lang="en-US" altLang="ko-KR" dirty="0" smtClean="0"/>
                        <a:t>Call!!!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Crisis</a:t>
                      </a:r>
                    </a:p>
                    <a:p>
                      <a:pPr latinLnBrk="1"/>
                      <a:r>
                        <a:rPr lang="en-US" altLang="ko-KR" dirty="0" smtClean="0"/>
                        <a:t>Comfortable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Cross section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Connection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Consensus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Odd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Only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ootthheerrwwiieess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Operative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Offspring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Opus&lt;</a:t>
                      </a:r>
                      <a:r>
                        <a:rPr lang="ko-KR" altLang="en-US" dirty="0" smtClean="0"/>
                        <a:t>작품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sz="1400" dirty="0" err="1" smtClean="0"/>
                        <a:t>코치이는</a:t>
                      </a:r>
                      <a:r>
                        <a:rPr lang="ko-KR" altLang="en-US" sz="1400" dirty="0" smtClean="0"/>
                        <a:t> </a:t>
                      </a:r>
                      <a:r>
                        <a:rPr lang="ko-KR" altLang="en-US" sz="1400" dirty="0" err="1" smtClean="0"/>
                        <a:t>코칭의</a:t>
                      </a:r>
                      <a:r>
                        <a:rPr lang="ko-KR" altLang="en-US" sz="1400" dirty="0" smtClean="0"/>
                        <a:t>  평생작품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홀랜드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오퍼스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altLang="ko-KR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wmv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</a:t>
                      </a: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- YouTube</a:t>
                      </a:r>
                      <a:r>
                        <a:rPr lang="ko-KR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Aware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Astonish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Arduous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Archives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Aura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Concious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Crazy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Cross the</a:t>
                      </a:r>
                    </a:p>
                    <a:p>
                      <a:pPr latinLnBrk="1"/>
                      <a:r>
                        <a:rPr lang="en-US" altLang="ko-KR" dirty="0" smtClean="0"/>
                        <a:t>Rubicon!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The die is</a:t>
                      </a:r>
                    </a:p>
                    <a:p>
                      <a:pPr latinLnBrk="1"/>
                      <a:r>
                        <a:rPr lang="en-US" altLang="ko-KR" dirty="0" smtClean="0"/>
                        <a:t>CAST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Contact</a:t>
                      </a:r>
                    </a:p>
                    <a:p>
                      <a:pPr latinLnBrk="1"/>
                      <a:r>
                        <a:rPr lang="en-US" altLang="ko-KR" dirty="0" smtClean="0"/>
                        <a:t>Cozy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Conservative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Horrible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Hopeless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Hot water</a:t>
                      </a:r>
                    </a:p>
                    <a:p>
                      <a:pPr latinLnBrk="1"/>
                      <a:r>
                        <a:rPr lang="en-US" altLang="ko-KR" dirty="0" smtClean="0"/>
                        <a:t>Hangman </a:t>
                      </a:r>
                      <a:r>
                        <a:rPr lang="ko-KR" altLang="en-US" dirty="0" smtClean="0"/>
                        <a:t>게임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Hope AGAINST</a:t>
                      </a:r>
                    </a:p>
                    <a:p>
                      <a:pPr latinLnBrk="1"/>
                      <a:r>
                        <a:rPr lang="en-US" altLang="ko-KR" dirty="0" smtClean="0"/>
                        <a:t>Hope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Holocaust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History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Hodgepodge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Hegemony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3100" dirty="0" smtClean="0"/>
              <a:t>2S&lt; SITUATION SHIFT simulation</a:t>
            </a:r>
            <a:br>
              <a:rPr lang="en-US" altLang="ko-KR" sz="3100" dirty="0" smtClean="0"/>
            </a:br>
            <a:r>
              <a:rPr lang="en-US" altLang="ko-KR" sz="3100" dirty="0" smtClean="0"/>
              <a:t> Successful SCHEDULE Service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1584176"/>
                <a:gridCol w="2088232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East side story - YouTube</a:t>
                      </a:r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Scientists simulate jet colliding with World Trade Center - YouTube</a:t>
                      </a:r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schedule</a:t>
                      </a:r>
                      <a:endParaRPr lang="en-US" altLang="ko-KR" sz="1100" dirty="0" smtClean="0"/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Free Online Calendar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Successful Services</a:t>
                      </a:r>
                      <a:r>
                        <a:rPr kumimoji="0" lang="en-US" altLang="ko-KR" sz="11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System</a:t>
                      </a:r>
                      <a:r>
                        <a:rPr kumimoji="0" lang="en-US" altLang="ko-KR" sz="11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and </a:t>
                      </a:r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Structure</a:t>
                      </a:r>
                      <a:r>
                        <a:rPr kumimoji="0" lang="en-US" altLang="ko-KR" sz="11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Synergy</a:t>
                      </a:r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lec.10-</a:t>
                      </a:r>
                      <a:r>
                        <a:rPr kumimoji="0" lang="ko-KR" alt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시너지를 활용하라 </a:t>
                      </a:r>
                      <a:r>
                        <a:rPr kumimoji="0" lang="en-US" altLang="ko-KR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- YouTube</a:t>
                      </a:r>
                      <a:r>
                        <a:rPr kumimoji="0" lang="ko-KR" alt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Textbooks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| College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Textbooks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| New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Textbooks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| Used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Textbooks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Theme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Theme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| Define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Theme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 at Dictionary.com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Tense Shift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2"/>
                        </a:rPr>
                        <a:t> (Episode 46) [Video]</a:t>
                      </a:r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lang="en-US" altLang="ko-KR" sz="1100" dirty="0" smtClean="0"/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Shifts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 in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Tense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4Tests.com</a:t>
                      </a:r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Funny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Exams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5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6"/>
                        </a:rPr>
                        <a:t>TGT Stock Price Today </a:t>
                      </a:r>
                      <a:endParaRPr lang="ko-KR" alt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U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Ugly Duckling</a:t>
                      </a:r>
                      <a:r>
                        <a:rPr kumimoji="0" lang="en-US" altLang="ko-K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7"/>
                        </a:rPr>
                        <a:t> - YouTube</a:t>
                      </a:r>
                      <a:r>
                        <a:rPr kumimoji="0" lang="en-US" altLang="ko-K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lec.01-</a:t>
                      </a:r>
                      <a:r>
                        <a:rPr kumimoji="0" lang="ko-KR" alt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기본원칙 </a:t>
                      </a:r>
                      <a:r>
                        <a:rPr kumimoji="0" lang="en-US" altLang="ko-K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-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8"/>
                        </a:rPr>
                        <a:t>YouTube</a:t>
                      </a:r>
                      <a:r>
                        <a:rPr kumimoji="0" lang="en-US" altLang="ko-K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9"/>
                        </a:rPr>
                        <a:t>ULTRA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en-US" altLang="ko-KR" sz="11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0"/>
                        </a:rPr>
                        <a:t>ULTRA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altLang="ko-KR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ULTRA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1"/>
                        </a:rPr>
                        <a:t> </a:t>
                      </a:r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Ultrarunner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Longitudinal </a:t>
                      </a:r>
                      <a:r>
                        <a:rPr kumimoji="0" lang="en-US" altLang="ko-KR" sz="11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TRAcking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(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ULTRA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)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2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Unique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3"/>
                        </a:rPr>
                        <a:t> </a:t>
                      </a:r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7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unique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4"/>
                        </a:rPr>
                        <a:t> abroad programs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5"/>
                        </a:rPr>
                        <a:t>up study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Usual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Synonyms,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Usual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6"/>
                        </a:rPr>
                        <a:t> Antonyms | Thesaurus.com</a:t>
                      </a:r>
                      <a:endParaRPr lang="ko-KR" alt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Plan-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Do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-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7"/>
                        </a:rPr>
                        <a:t>-Act (PDSA) Worksheet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Effective Habits for Effective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8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9"/>
                        </a:rPr>
                        <a:t>Deliver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9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0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0"/>
                        </a:rPr>
                        <a:t> of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0"/>
                        </a:rPr>
                        <a:t>Dreams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ko-KR" sz="11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1"/>
                        </a:rPr>
                        <a:t>DreamStudies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2"/>
                        </a:rPr>
                        <a:t>Discovery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2"/>
                        </a:rPr>
                        <a:t> Courses - Home</a:t>
                      </a:r>
                      <a:endParaRPr lang="ko-KR" alt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3"/>
                        </a:rPr>
                        <a:t>The Eight-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3"/>
                        </a:rPr>
                        <a:t>Year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3"/>
                        </a:rPr>
                        <a:t> Project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4"/>
                        </a:rPr>
                        <a:t>Yearn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4"/>
                        </a:rPr>
                        <a:t> to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4"/>
                        </a:rPr>
                        <a:t>Learn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5"/>
                        </a:rPr>
                        <a:t>yourself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5"/>
                        </a:rPr>
                        <a:t> to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5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5"/>
                        </a:rPr>
                        <a:t> a boring subject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6"/>
                        </a:rPr>
                        <a:t>Yesterday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6"/>
                        </a:rPr>
                        <a:t> Summary &amp;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6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6"/>
                        </a:rPr>
                        <a:t> Guide -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7"/>
                        </a:rPr>
                        <a:t>Yet 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7"/>
                        </a:rPr>
                        <a:t> Book</a:t>
                      </a:r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endParaRPr kumimoji="0" lang="en-US" altLang="ko-KR" sz="11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atinLnBrk="1"/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8"/>
                        </a:rPr>
                        <a:t>yet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8"/>
                        </a:rPr>
                        <a:t>: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8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8"/>
                        </a:rPr>
                        <a:t> :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9"/>
                        </a:rPr>
                        <a:t>How to Force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9"/>
                        </a:rPr>
                        <a:t>Yourself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9"/>
                        </a:rPr>
                        <a:t> to Seriously </a:t>
                      </a:r>
                      <a:r>
                        <a:rPr kumimoji="0" lang="en-US" altLang="ko-K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9"/>
                        </a:rPr>
                        <a:t>Study</a:t>
                      </a:r>
                      <a:r>
                        <a:rPr kumimoji="0" lang="en-US" altLang="ko-KR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9"/>
                        </a:rPr>
                        <a:t>: 5 steps </a:t>
                      </a: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STUDY </a:t>
            </a:r>
            <a:r>
              <a:rPr lang="ko-KR" altLang="en-US" dirty="0" smtClean="0"/>
              <a:t>매트릭스 모델</a:t>
            </a: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/>
                <a:gridCol w="1656184"/>
                <a:gridCol w="2016224"/>
                <a:gridCol w="1443608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Smart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Tablet PC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U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U-learning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Design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Yahoo!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STUDY </a:t>
            </a:r>
            <a:r>
              <a:rPr lang="ko-KR" altLang="en-US" dirty="0" smtClean="0"/>
              <a:t>매트릭스 모델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사고력 갖추기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고객 중의 고객은</a:t>
                      </a:r>
                      <a:r>
                        <a:rPr lang="en-US" altLang="ko-KR" sz="2800" dirty="0" smtClean="0"/>
                        <a:t>? </a:t>
                      </a:r>
                      <a:r>
                        <a:rPr lang="ko-KR" altLang="en-US" sz="2800" dirty="0" smtClean="0"/>
                        <a:t>마당발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다수결의 원칙</a:t>
                      </a:r>
                      <a:r>
                        <a:rPr lang="en-US" altLang="ko-KR" sz="2800" dirty="0" smtClean="0"/>
                        <a:t>&lt;</a:t>
                      </a:r>
                      <a:r>
                        <a:rPr lang="ko-KR" altLang="en-US" sz="2400" dirty="0" smtClean="0"/>
                        <a:t>극단적이 되지 말고 주위를 인정하기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미국 고교</a:t>
                      </a:r>
                      <a:r>
                        <a:rPr lang="en-US" altLang="ko-KR" sz="2800" dirty="0" smtClean="0"/>
                        <a:t>&lt;</a:t>
                      </a:r>
                      <a:r>
                        <a:rPr lang="ko-KR" altLang="en-US" sz="2800" dirty="0" smtClean="0"/>
                        <a:t>공식을 사용한 수학시험 </a:t>
                      </a:r>
                      <a:r>
                        <a:rPr kumimoji="0"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S.O.S. </a:t>
                      </a:r>
                      <a:r>
                        <a:rPr kumimoji="0" lang="en-US" altLang="ko-KR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Math</a:t>
                      </a:r>
                      <a:r>
                        <a:rPr kumimoji="0" lang="en-US" altLang="ko-KR" sz="2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아는 것도 더 생각하라</a:t>
                      </a:r>
                      <a:r>
                        <a:rPr lang="en-US" altLang="ko-KR" sz="2800" dirty="0" smtClean="0"/>
                        <a:t>&lt;</a:t>
                      </a:r>
                      <a:r>
                        <a:rPr lang="ko-KR" altLang="en-US" sz="2800" dirty="0" smtClean="0"/>
                        <a:t>사고 자세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800" dirty="0" smtClean="0"/>
                        <a:t>괴테</a:t>
                      </a:r>
                      <a:r>
                        <a:rPr lang="en-US" altLang="ko-KR" sz="2800" dirty="0" smtClean="0"/>
                        <a:t>&lt;</a:t>
                      </a:r>
                      <a:r>
                        <a:rPr lang="ko-KR" altLang="en-US" sz="2800" dirty="0" smtClean="0"/>
                        <a:t>어린 아이가  다 자라서 </a:t>
                      </a:r>
                      <a:r>
                        <a:rPr lang="en-US" altLang="ko-KR" sz="2800" dirty="0" smtClean="0"/>
                        <a:t>(</a:t>
                      </a:r>
                      <a:r>
                        <a:rPr lang="ko-KR" altLang="en-US" sz="2800" dirty="0" smtClean="0"/>
                        <a:t>천재</a:t>
                      </a:r>
                      <a:r>
                        <a:rPr lang="en-US" altLang="ko-KR" sz="2800" dirty="0" smtClean="0"/>
                        <a:t>)</a:t>
                      </a:r>
                      <a:r>
                        <a:rPr lang="ko-KR" altLang="en-US" sz="2800" dirty="0" smtClean="0"/>
                        <a:t>가 될텐데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dirty="0" err="1" smtClean="0"/>
                        <a:t>IiDdEeAa</a:t>
                      </a:r>
                      <a:r>
                        <a:rPr lang="ko-KR" altLang="en-US" sz="2800" dirty="0" smtClean="0"/>
                        <a:t>의 해석</a:t>
                      </a:r>
                      <a:r>
                        <a:rPr lang="en-US" altLang="ko-KR" sz="2800" dirty="0" smtClean="0"/>
                        <a:t>&lt;</a:t>
                      </a:r>
                      <a:r>
                        <a:rPr lang="ko-KR" altLang="en-US" sz="2800" dirty="0" smtClean="0"/>
                        <a:t>더 좋은 답 찾기 과정</a:t>
                      </a:r>
                      <a:endParaRPr lang="ko-KR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800" dirty="0" smtClean="0"/>
                        <a:t>TO  MAKE  THE   BEST   </a:t>
                      </a:r>
                      <a:r>
                        <a:rPr lang="en-US" altLang="ko-KR" sz="2800" dirty="0" smtClean="0">
                          <a:solidFill>
                            <a:srgbClr val="00B0F0"/>
                          </a:solidFill>
                        </a:rPr>
                        <a:t>BETTER</a:t>
                      </a:r>
                      <a:endParaRPr lang="ko-KR" alt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36004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회사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이다가 전제</a:t>
                      </a:r>
                      <a:r>
                        <a:rPr lang="en-US" altLang="ko-KR" sz="2400" dirty="0" smtClean="0"/>
                        <a:t>&lt;Be</a:t>
                      </a:r>
                      <a:r>
                        <a:rPr lang="ko-KR" altLang="en-US" sz="2400" dirty="0" smtClean="0"/>
                        <a:t>형 사고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을 한다가 전제</a:t>
                      </a:r>
                      <a:r>
                        <a:rPr lang="en-US" altLang="ko-KR" sz="2400" dirty="0" smtClean="0"/>
                        <a:t>&lt;Do</a:t>
                      </a:r>
                      <a:r>
                        <a:rPr lang="ko-KR" altLang="en-US" sz="2400" dirty="0" smtClean="0"/>
                        <a:t>형 사고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란 무엇인가</a:t>
                      </a:r>
                      <a:r>
                        <a:rPr lang="en-US" altLang="ko-KR" sz="2400" dirty="0" smtClean="0"/>
                        <a:t>?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&lt;What to be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을 한다</a:t>
                      </a:r>
                      <a:endParaRPr lang="en-US" altLang="ko-KR" sz="24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dirty="0" smtClean="0"/>
                        <a:t>&lt;What to do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이다는 왜</a:t>
                      </a:r>
                      <a:r>
                        <a:rPr lang="en-US" altLang="ko-KR" sz="2400" dirty="0" smtClean="0"/>
                        <a:t> </a:t>
                      </a:r>
                      <a:r>
                        <a:rPr lang="ko-KR" altLang="en-US" sz="2400" dirty="0" smtClean="0"/>
                        <a:t>그럴까</a:t>
                      </a:r>
                      <a:r>
                        <a:rPr lang="en-US" altLang="ko-KR" sz="2400" dirty="0" smtClean="0"/>
                        <a:t>?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&lt;Why to be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하려면</a:t>
                      </a:r>
                      <a:r>
                        <a:rPr lang="en-US" altLang="ko-KR" sz="2400" dirty="0" smtClean="0"/>
                        <a:t> </a:t>
                      </a:r>
                      <a:r>
                        <a:rPr lang="ko-KR" altLang="en-US" sz="2400" dirty="0" smtClean="0"/>
                        <a:t>어떻게  하면 좋을까</a:t>
                      </a:r>
                      <a:r>
                        <a:rPr lang="en-US" altLang="ko-KR" sz="2400" dirty="0" smtClean="0"/>
                        <a:t>?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&lt;How</a:t>
                      </a:r>
                      <a:r>
                        <a:rPr lang="en-US" altLang="ko-KR" sz="2400" baseline="0" dirty="0" smtClean="0"/>
                        <a:t> to do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4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인지를  추구한다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성과를  추구한다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미래지향적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5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누가 어떻게 하나</a:t>
                      </a:r>
                      <a:r>
                        <a:rPr lang="en-US" altLang="ko-KR" sz="2400" dirty="0" smtClean="0"/>
                        <a:t>?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방관자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을 어떻게 할까</a:t>
                      </a:r>
                      <a:r>
                        <a:rPr lang="en-US" altLang="ko-KR" sz="2400" dirty="0" smtClean="0"/>
                        <a:t>?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 &lt;</a:t>
                      </a:r>
                      <a:r>
                        <a:rPr lang="ko-KR" altLang="en-US" sz="2400" dirty="0" smtClean="0"/>
                        <a:t>당사자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6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문제가 주어진다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문제를 탐구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형성</a:t>
                      </a:r>
                      <a:r>
                        <a:rPr lang="en-US" altLang="ko-KR" sz="2400" dirty="0" smtClean="0"/>
                        <a:t>,</a:t>
                      </a:r>
                      <a:r>
                        <a:rPr lang="ko-KR" altLang="en-US" sz="2400" dirty="0" smtClean="0"/>
                        <a:t>발전시킨다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사고력 갖추기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사고력 갖추기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/>
                <a:gridCol w="3672408"/>
                <a:gridCol w="4042792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회사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7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답이 하나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err="1" smtClean="0"/>
                        <a:t>모범답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정답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답이 복수이다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정해가 복수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8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정해진 해결책이 있다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새  해결법의 고안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9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어떤 방법의</a:t>
                      </a:r>
                      <a:r>
                        <a:rPr lang="en-US" altLang="ko-KR" sz="2400" dirty="0" smtClean="0"/>
                        <a:t> </a:t>
                      </a:r>
                      <a:r>
                        <a:rPr lang="ko-KR" altLang="en-US" sz="2400" dirty="0" smtClean="0"/>
                        <a:t>정당성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어떤 방법이</a:t>
                      </a:r>
                      <a:r>
                        <a:rPr lang="en-US" altLang="ko-KR" sz="2400" dirty="0" smtClean="0"/>
                        <a:t> </a:t>
                      </a:r>
                      <a:r>
                        <a:rPr lang="ko-KR" altLang="en-US" sz="2400" dirty="0" smtClean="0"/>
                        <a:t>더 좋은가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정해를  구한다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성과를 추구한다</a:t>
                      </a:r>
                      <a:r>
                        <a:rPr lang="en-US" altLang="ko-KR" sz="2400" dirty="0" smtClean="0"/>
                        <a:t>&lt; + + +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혼자서 문제 해결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모두가 문제 해결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집단 중심</a:t>
                      </a:r>
                      <a:r>
                        <a:rPr lang="en-US" altLang="ko-KR" sz="2400" dirty="0" smtClean="0"/>
                        <a:t>&gt;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12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자기를 위해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이기적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dirty="0" smtClean="0"/>
                        <a:t>모두를 위해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이타적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>
                <a:hlinkClick r:id="rId2"/>
              </a:rPr>
              <a:t>communication skill</a:t>
            </a:r>
            <a:r>
              <a:rPr lang="en-US" altLang="ko-KR" dirty="0" smtClean="0">
                <a:hlinkClick r:id="rId2"/>
              </a:rPr>
              <a:t> 06.</a:t>
            </a:r>
            <a:r>
              <a:rPr lang="en-US" altLang="ko-KR" b="1" dirty="0" smtClean="0">
                <a:hlinkClick r:id="rId2"/>
              </a:rPr>
              <a:t>wmv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dirty="0" smtClean="0">
                <a:hlinkClick r:id="rId2"/>
              </a:rPr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communication skill 07.wmv</a:t>
            </a:r>
            <a:r>
              <a:rPr lang="en-US" altLang="ko-KR" dirty="0" smtClean="0">
                <a:hlinkClick r:id="rId3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communication skill</a:t>
            </a:r>
            <a:r>
              <a:rPr lang="en-US" altLang="ko-KR" dirty="0" smtClean="0">
                <a:hlinkClick r:id="rId4"/>
              </a:rPr>
              <a:t> 08.</a:t>
            </a:r>
            <a:r>
              <a:rPr lang="en-US" altLang="ko-KR" b="1" dirty="0" smtClean="0">
                <a:hlinkClick r:id="rId4"/>
              </a:rPr>
              <a:t>wmv</a:t>
            </a:r>
            <a:r>
              <a:rPr lang="en-US" altLang="ko-KR" dirty="0" smtClean="0">
                <a:hlinkClick r:id="rId4"/>
              </a:rPr>
              <a:t> - </a:t>
            </a:r>
            <a:r>
              <a:rPr lang="en-US" altLang="ko-KR" dirty="0" smtClean="0">
                <a:hlinkClick r:id="rId4"/>
              </a:rPr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communication skill 09.wmv</a:t>
            </a:r>
            <a:r>
              <a:rPr lang="en-US" altLang="ko-KR" dirty="0" smtClean="0">
                <a:hlinkClick r:id="rId5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</a:p>
          <a:p>
            <a:r>
              <a:rPr lang="en-US" altLang="ko-KR" b="1" dirty="0" smtClean="0">
                <a:hlinkClick r:id="rId6"/>
              </a:rPr>
              <a:t>communication skill</a:t>
            </a:r>
            <a:r>
              <a:rPr lang="en-US" altLang="ko-KR" dirty="0" smtClean="0">
                <a:hlinkClick r:id="rId6"/>
              </a:rPr>
              <a:t> 10.</a:t>
            </a:r>
            <a:r>
              <a:rPr lang="en-US" altLang="ko-KR" b="1" dirty="0" smtClean="0">
                <a:hlinkClick r:id="rId6"/>
              </a:rPr>
              <a:t>wmv</a:t>
            </a:r>
            <a:r>
              <a:rPr lang="en-US" altLang="ko-KR" dirty="0" smtClean="0">
                <a:hlinkClick r:id="rId6"/>
              </a:rPr>
              <a:t> - YouTube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skill </a:t>
            </a:r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사고력 갖추기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3600400"/>
                <a:gridCol w="3970784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회사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판단의 기준이 </a:t>
                      </a:r>
                      <a:r>
                        <a:rPr lang="ko-KR" altLang="en-US" sz="2000" dirty="0" err="1" smtClean="0"/>
                        <a:t>불변형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절대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상황에 따라 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상대적 판단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14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얼마를 들였는가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비용 지향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얼마를  걸 것인가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이익 지향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15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~</a:t>
                      </a:r>
                      <a:r>
                        <a:rPr lang="ko-KR" altLang="en-US" sz="2000" dirty="0" smtClean="0"/>
                        <a:t>어느 정도 아느냐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성적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~</a:t>
                      </a:r>
                      <a:r>
                        <a:rPr lang="ko-KR" altLang="en-US" sz="2000" dirty="0" smtClean="0"/>
                        <a:t>어느 정도 했느냐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실적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금액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16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아는 사람 중시</a:t>
                      </a:r>
                      <a:r>
                        <a:rPr lang="en-US" altLang="ko-KR" sz="2000" dirty="0" smtClean="0"/>
                        <a:t>&lt;</a:t>
                      </a:r>
                      <a:r>
                        <a:rPr lang="ko-KR" altLang="en-US" sz="2000" dirty="0" smtClean="0"/>
                        <a:t>이해력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지식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할 수 있는가</a:t>
                      </a:r>
                      <a:r>
                        <a:rPr lang="en-US" altLang="ko-KR" sz="2000" dirty="0" smtClean="0"/>
                        <a:t>?&lt;</a:t>
                      </a:r>
                      <a:r>
                        <a:rPr lang="ko-KR" altLang="en-US" sz="2000" dirty="0" smtClean="0"/>
                        <a:t>실행력</a:t>
                      </a:r>
                      <a:r>
                        <a:rPr lang="en-US" altLang="ko-KR" sz="2000" dirty="0" smtClean="0"/>
                        <a:t>,</a:t>
                      </a:r>
                      <a:r>
                        <a:rPr lang="ko-KR" altLang="en-US" sz="2000" dirty="0" smtClean="0"/>
                        <a:t>경험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17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~</a:t>
                      </a:r>
                      <a:r>
                        <a:rPr lang="ko-KR" altLang="en-US" sz="2000" dirty="0" smtClean="0"/>
                        <a:t>어느 정도 알았는가</a:t>
                      </a:r>
                      <a:r>
                        <a:rPr lang="en-US" altLang="ko-KR" sz="2000" dirty="0" smtClean="0"/>
                        <a:t>?&lt;Input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~</a:t>
                      </a:r>
                      <a:r>
                        <a:rPr lang="ko-KR" altLang="en-US" sz="2000" dirty="0" smtClean="0"/>
                        <a:t>어느 정도 사용하는가</a:t>
                      </a:r>
                      <a:r>
                        <a:rPr lang="en-US" altLang="ko-KR" sz="2000" dirty="0" smtClean="0"/>
                        <a:t>?&lt;Output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18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어느 정도 외우느냐</a:t>
                      </a:r>
                      <a:r>
                        <a:rPr lang="en-US" altLang="ko-KR" sz="2000" dirty="0" smtClean="0"/>
                        <a:t>?&lt;</a:t>
                      </a:r>
                      <a:r>
                        <a:rPr lang="ko-KR" altLang="en-US" sz="2000" dirty="0" smtClean="0"/>
                        <a:t>기억력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어느 정도 생각하느냐</a:t>
                      </a:r>
                      <a:r>
                        <a:rPr lang="en-US" altLang="ko-KR" sz="2000" dirty="0" smtClean="0"/>
                        <a:t>?&lt;</a:t>
                      </a:r>
                      <a:r>
                        <a:rPr lang="ko-KR" altLang="en-US" sz="2000" dirty="0" smtClean="0"/>
                        <a:t>사고력</a:t>
                      </a:r>
                      <a:r>
                        <a:rPr lang="en-US" altLang="ko-KR" sz="20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2000" dirty="0" smtClean="0"/>
                        <a:t>메모의 중요성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3672408"/>
                <a:gridCol w="389877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사회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19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어느 정도 지식의 창고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지혜의 공로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 발상필요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비판력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부정</a:t>
                      </a:r>
                      <a:r>
                        <a:rPr lang="ko-KR" altLang="en-US" sz="2400" baseline="0" dirty="0" smtClean="0"/>
                        <a:t> 전제</a:t>
                      </a:r>
                      <a:r>
                        <a:rPr lang="en-US" altLang="ko-KR" sz="2400" baseline="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2400" baseline="0" dirty="0" smtClean="0"/>
                        <a:t>  &lt;</a:t>
                      </a:r>
                      <a:r>
                        <a:rPr lang="ko-KR" altLang="en-US" sz="2400" baseline="0" dirty="0" smtClean="0"/>
                        <a:t>지엽적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창조력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긍정 전제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   &lt;</a:t>
                      </a:r>
                      <a:r>
                        <a:rPr lang="ko-KR" altLang="en-US" sz="2400" dirty="0" smtClean="0"/>
                        <a:t>통합적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21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사물의  －형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부정을 위한 비판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긍정의 비판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22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사물의 한계 추구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사물의  가능성 추구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23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반대형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해석 중시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대체안</a:t>
                      </a:r>
                      <a:r>
                        <a:rPr lang="ko-KR" altLang="en-US" sz="2400" dirty="0" smtClean="0"/>
                        <a:t> 제시</a:t>
                      </a:r>
                      <a:r>
                        <a:rPr lang="en-US" altLang="ko-KR" sz="2400" dirty="0" smtClean="0"/>
                        <a:t>&lt;</a:t>
                      </a:r>
                      <a:r>
                        <a:rPr lang="ko-KR" altLang="en-US" sz="2400" dirty="0" smtClean="0"/>
                        <a:t>사실 중시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24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될 수 없는 이유 생각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&lt;~</a:t>
                      </a:r>
                      <a:r>
                        <a:rPr lang="ko-KR" altLang="en-US" sz="2400" dirty="0" smtClean="0"/>
                        <a:t>때문에 </a:t>
                      </a:r>
                      <a:r>
                        <a:rPr lang="ko-KR" altLang="en-US" sz="2400" dirty="0" err="1" smtClean="0"/>
                        <a:t>안된다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~</a:t>
                      </a:r>
                      <a:r>
                        <a:rPr lang="ko-KR" altLang="en-US" sz="2400" dirty="0" smtClean="0"/>
                        <a:t>될 수 있는  방법을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    </a:t>
                      </a:r>
                      <a:r>
                        <a:rPr lang="ko-KR" altLang="en-US" sz="2400" dirty="0" smtClean="0"/>
                        <a:t>생각한다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Better</a:t>
            </a:r>
            <a:r>
              <a:rPr lang="ko-KR" altLang="en-US" dirty="0" smtClean="0"/>
              <a:t>형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사고력 갖추기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카피라이터의 요약 정신을 배우자</a:t>
            </a:r>
            <a:r>
              <a:rPr lang="en-US" altLang="ko-KR" dirty="0" smtClean="0"/>
              <a:t>!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스토리텔링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sz="1900" b="1" dirty="0" err="1" smtClean="0">
                <a:hlinkClick r:id="rId2"/>
              </a:rPr>
              <a:t>스토리텔링</a:t>
            </a:r>
            <a:r>
              <a:rPr lang="ko-KR" altLang="en-US" sz="1900" dirty="0" err="1" smtClean="0">
                <a:hlinkClick r:id="rId2"/>
              </a:rPr>
              <a:t>을</a:t>
            </a:r>
            <a:r>
              <a:rPr lang="ko-KR" altLang="en-US" sz="1900" dirty="0" smtClean="0">
                <a:hlinkClick r:id="rId2"/>
              </a:rPr>
              <a:t> 통한 상상력 </a:t>
            </a:r>
            <a:r>
              <a:rPr lang="en-US" altLang="ko-KR" sz="1900" dirty="0" smtClean="0">
                <a:hlinkClick r:id="rId2"/>
              </a:rPr>
              <a:t>"</a:t>
            </a:r>
            <a:r>
              <a:rPr lang="ko-KR" altLang="en-US" sz="1900" dirty="0" smtClean="0">
                <a:hlinkClick r:id="rId2"/>
              </a:rPr>
              <a:t>경청</a:t>
            </a:r>
            <a:r>
              <a:rPr lang="en-US" altLang="ko-KR" sz="1900" dirty="0" smtClean="0">
                <a:hlinkClick r:id="rId2"/>
              </a:rPr>
              <a:t>" - YouTube</a:t>
            </a:r>
            <a:endParaRPr lang="en-US" altLang="ko-KR" sz="1900" dirty="0" smtClean="0"/>
          </a:p>
          <a:p>
            <a:r>
              <a:rPr lang="en-US" altLang="ko-KR" dirty="0" smtClean="0"/>
              <a:t>  </a:t>
            </a:r>
            <a:r>
              <a:rPr lang="ko-KR" altLang="en-US" sz="1700" b="1" dirty="0" err="1" smtClean="0">
                <a:hlinkClick r:id="rId3"/>
              </a:rPr>
              <a:t>스토리텔링</a:t>
            </a:r>
            <a:r>
              <a:rPr lang="ko-KR" altLang="en-US" sz="1700" dirty="0" err="1" smtClean="0">
                <a:hlinkClick r:id="rId3"/>
              </a:rPr>
              <a:t>의중요성</a:t>
            </a:r>
            <a:r>
              <a:rPr lang="ko-KR" altLang="en-US" sz="1700" dirty="0" smtClean="0">
                <a:hlinkClick r:id="rId3"/>
              </a:rPr>
              <a:t> </a:t>
            </a:r>
            <a:r>
              <a:rPr lang="en-US" altLang="ko-KR" sz="1700" dirty="0" smtClean="0">
                <a:hlinkClick r:id="rId3"/>
              </a:rPr>
              <a:t>1 </a:t>
            </a:r>
            <a:r>
              <a:rPr lang="ko-KR" altLang="en-US" sz="1700" dirty="0" smtClean="0">
                <a:hlinkClick r:id="rId3"/>
              </a:rPr>
              <a:t>합격사과 </a:t>
            </a:r>
            <a:r>
              <a:rPr lang="en-US" altLang="ko-KR" sz="1700" dirty="0" smtClean="0">
                <a:hlinkClick r:id="rId3"/>
              </a:rPr>
              <a:t>- YouTube</a:t>
            </a:r>
            <a:endParaRPr lang="en-US" altLang="ko-KR" sz="1700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드라마틱스</a:t>
            </a:r>
            <a:endParaRPr lang="en-US" altLang="ko-KR" dirty="0" smtClean="0"/>
          </a:p>
          <a:p>
            <a:r>
              <a:rPr lang="en-US" altLang="ko-KR" sz="1900" dirty="0" smtClean="0">
                <a:hlinkClick r:id="rId4"/>
              </a:rPr>
              <a:t>Acting Schools | The New York Conservatory for </a:t>
            </a:r>
            <a:r>
              <a:rPr lang="en-US" altLang="ko-KR" sz="1900" b="1" dirty="0" smtClean="0">
                <a:hlinkClick r:id="rId4"/>
              </a:rPr>
              <a:t>Dramatic</a:t>
            </a:r>
            <a:r>
              <a:rPr lang="en-US" altLang="ko-KR" sz="1900" dirty="0" smtClean="0">
                <a:hlinkClick r:id="rId4"/>
              </a:rPr>
              <a:t> Arts</a:t>
            </a:r>
            <a:r>
              <a:rPr lang="en-US" altLang="ko-KR" sz="1900" dirty="0" smtClean="0"/>
              <a:t> </a:t>
            </a:r>
          </a:p>
          <a:p>
            <a:endParaRPr lang="en-US" altLang="ko-KR" sz="1900" dirty="0" smtClean="0"/>
          </a:p>
          <a:p>
            <a:r>
              <a:rPr lang="en-US" altLang="ko-KR" sz="1900" b="1" dirty="0" smtClean="0">
                <a:hlinkClick r:id="rId5"/>
              </a:rPr>
              <a:t>Dramatics</a:t>
            </a:r>
            <a:r>
              <a:rPr lang="en-US" altLang="ko-KR" sz="1900" dirty="0" smtClean="0">
                <a:hlinkClick r:id="rId5"/>
              </a:rPr>
              <a:t> Magazine | Educational Theatre Association</a:t>
            </a:r>
            <a:r>
              <a:rPr lang="en-US" altLang="ko-KR" sz="1900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err="1" smtClean="0"/>
              <a:t>그레이</a:t>
            </a:r>
            <a:r>
              <a:rPr lang="en-US" altLang="ko-KR" sz="3600" dirty="0" smtClean="0"/>
              <a:t> </a:t>
            </a:r>
            <a:r>
              <a:rPr lang="ko-KR" altLang="en-US" sz="3600" dirty="0" err="1" smtClean="0"/>
              <a:t>매터</a:t>
            </a:r>
            <a:r>
              <a:rPr lang="ko-KR" altLang="en-US" sz="3600" dirty="0" smtClean="0"/>
              <a:t> 저 카피카피카피 감상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나는 지금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세계에서 제일 위대한 힘은 </a:t>
            </a:r>
            <a:endParaRPr lang="en-US" altLang="ko-KR" dirty="0" smtClean="0"/>
          </a:p>
          <a:p>
            <a:r>
              <a:rPr lang="ko-KR" altLang="en-US" dirty="0" smtClean="0"/>
              <a:t>   지식의 힘이라는 것을 시인합니다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나는 교육받아 현명해져서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현재의 성취감에 더해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미래의 여러 가지 목표들에 </a:t>
            </a:r>
          </a:p>
          <a:p>
            <a:r>
              <a:rPr lang="ko-KR" altLang="en-US" dirty="0" smtClean="0"/>
              <a:t>   눈을 고정하고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일생을 매진하겠습니다</a:t>
            </a:r>
            <a:r>
              <a:rPr lang="en-US" altLang="ko-KR" dirty="0" smtClean="0"/>
              <a:t>.  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b="1" dirty="0" smtClean="0"/>
              <a:t/>
            </a:r>
            <a:br>
              <a:rPr lang="en-US" altLang="ko-KR" sz="3200" b="1" dirty="0" smtClean="0"/>
            </a:br>
            <a:r>
              <a:rPr lang="ko-KR" altLang="en-US" sz="3200" b="1" dirty="0" smtClean="0"/>
              <a:t>자기주도학습적  학생의 선언 </a:t>
            </a:r>
            <a:r>
              <a:rPr lang="ko-KR" altLang="en-US" sz="3200" dirty="0" smtClean="0"/>
              <a:t/>
            </a:r>
            <a:br>
              <a:rPr lang="ko-KR" altLang="en-US" sz="3200" dirty="0" smtClean="0"/>
            </a:br>
            <a:endParaRPr lang="ko-KR" altLang="en-US" sz="32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나는 전문적인 기초기술을 배우고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거기에 정통하겠습니다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나는 자신이 제일 흥미를 느끼는 주제에 대해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쓰여진 책을 읽겠습니다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그뿐만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 주위의 세계에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무엇이 일어나고 있는가를 보다 넓게 이해하기 위하여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그 이외의 주제에 대해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쓰여진 책이나 기사도 읽겠습니다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나는 저녁식사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그날 학교에서 배운 것이나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의문 나는 점에 대해   서로 이야기를 나누겠습니다</a:t>
            </a:r>
            <a:r>
              <a:rPr lang="en-US" altLang="ko-KR" dirty="0" smtClean="0"/>
              <a:t>.  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b="1" dirty="0" smtClean="0"/>
              <a:t/>
            </a:r>
            <a:br>
              <a:rPr lang="en-US" altLang="ko-KR" sz="3200" b="1" dirty="0" smtClean="0"/>
            </a:br>
            <a:r>
              <a:rPr lang="ko-KR" altLang="en-US" sz="3200" b="1" dirty="0" smtClean="0"/>
              <a:t>자기주도학습적  학생의 선언 </a:t>
            </a:r>
            <a:r>
              <a:rPr lang="ko-KR" altLang="en-US" sz="3200" dirty="0" smtClean="0"/>
              <a:t/>
            </a:r>
            <a:br>
              <a:rPr lang="ko-KR" altLang="en-US" sz="3200" dirty="0" smtClean="0"/>
            </a:br>
            <a:endParaRPr lang="ko-KR" altLang="en-US" sz="32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나는 우리의 역사 속에 아로새겨져 있는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아이디어나 꿈을 공부해서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그것을 지금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나의 양식으로 할 것입니다</a:t>
            </a:r>
            <a:r>
              <a:rPr lang="en-US" altLang="ko-KR" dirty="0" smtClean="0"/>
              <a:t>.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나는 매일 반드시 얼마간의 시간을 내어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자기 장래에 대해 생각하고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아울러 내가 존경하는 사람들과 토의하며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장래를 약속해 주는 지식을 축적하기 위해 공부하겠습니다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8. </a:t>
            </a:r>
            <a:r>
              <a:rPr lang="ko-KR" altLang="en-US" dirty="0" smtClean="0"/>
              <a:t>나는 이상의 것을 나를 사랑해 주고 있는 사람들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그리고 나의 성공에 힘을 써준 사람들에게 서약합니다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 </a:t>
            </a:r>
            <a:r>
              <a:rPr lang="ko-KR" altLang="en-US" dirty="0" smtClean="0"/>
              <a:t>무엇보다도 나는 이것을 내 자신에게 서약합니다</a:t>
            </a:r>
            <a:r>
              <a:rPr lang="en-US" altLang="ko-KR" dirty="0" smtClean="0"/>
              <a:t>. 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b="1" dirty="0" smtClean="0"/>
              <a:t/>
            </a:r>
            <a:br>
              <a:rPr lang="en-US" altLang="ko-KR" sz="3200" b="1" dirty="0" smtClean="0"/>
            </a:br>
            <a:r>
              <a:rPr lang="ko-KR" altLang="en-US" sz="3200" b="1" dirty="0" smtClean="0"/>
              <a:t>자기주도학습적  학생의 선언 </a:t>
            </a:r>
            <a:r>
              <a:rPr lang="ko-KR" altLang="en-US" sz="3200" dirty="0" smtClean="0"/>
              <a:t/>
            </a:r>
            <a:br>
              <a:rPr lang="ko-KR" altLang="en-US" sz="3200" dirty="0" smtClean="0"/>
            </a:br>
            <a:endParaRPr lang="ko-KR" altLang="en-US" sz="32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학생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교육의 최종 목표이지요</a:t>
            </a:r>
            <a:r>
              <a:rPr lang="en-US" altLang="ko-KR" dirty="0" smtClean="0"/>
              <a:t>)  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선생님</a:t>
            </a:r>
            <a:r>
              <a:rPr lang="en-US" altLang="ko-KR" dirty="0" smtClean="0"/>
              <a:t>(</a:t>
            </a:r>
            <a:r>
              <a:rPr lang="ko-KR" altLang="en-US" dirty="0" smtClean="0"/>
              <a:t>도와드리지요</a:t>
            </a:r>
            <a:r>
              <a:rPr lang="en-US" altLang="ko-KR" dirty="0" smtClean="0"/>
              <a:t>)  </a:t>
            </a:r>
          </a:p>
          <a:p>
            <a:r>
              <a:rPr lang="en-US" altLang="ko-KR" dirty="0" smtClean="0"/>
              <a:t>      </a:t>
            </a:r>
          </a:p>
          <a:p>
            <a:r>
              <a:rPr lang="ko-KR" altLang="en-US" dirty="0" smtClean="0"/>
              <a:t>부모님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사랑과 칭찬으로</a:t>
            </a:r>
            <a:r>
              <a:rPr lang="en-US" altLang="ko-KR" dirty="0" smtClean="0"/>
              <a:t>)  </a:t>
            </a:r>
          </a:p>
          <a:p>
            <a:endParaRPr lang="en-US" altLang="ko-KR" dirty="0" smtClean="0"/>
          </a:p>
          <a:p>
            <a:r>
              <a:rPr lang="ko-KR" altLang="en-US" sz="1900" dirty="0" smtClean="0"/>
              <a:t>***카피</a:t>
            </a:r>
            <a:r>
              <a:rPr lang="en-US" altLang="ko-KR" sz="1900" dirty="0" smtClean="0"/>
              <a:t>,</a:t>
            </a:r>
            <a:r>
              <a:rPr lang="ko-KR" altLang="en-US" sz="1900" dirty="0" smtClean="0"/>
              <a:t>카피 카피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그레이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매터</a:t>
            </a:r>
            <a:r>
              <a:rPr lang="ko-KR" altLang="en-US" sz="1900" dirty="0" smtClean="0"/>
              <a:t> 저</a:t>
            </a:r>
            <a:r>
              <a:rPr lang="en-US" altLang="ko-KR" sz="1900" dirty="0" smtClean="0"/>
              <a:t>/</a:t>
            </a:r>
            <a:r>
              <a:rPr lang="ko-KR" altLang="en-US" sz="1900" dirty="0" err="1" smtClean="0"/>
              <a:t>신해진역</a:t>
            </a:r>
            <a:r>
              <a:rPr lang="en-US" altLang="ko-KR" sz="1900" dirty="0" smtClean="0"/>
              <a:t>/</a:t>
            </a:r>
            <a:r>
              <a:rPr lang="ko-KR" altLang="en-US" sz="1900" dirty="0" err="1" smtClean="0"/>
              <a:t>한겨레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1989) 35</a:t>
            </a:r>
            <a:r>
              <a:rPr lang="ko-KR" altLang="en-US" sz="1900" dirty="0" smtClean="0"/>
              <a:t>쪽에서 </a:t>
            </a:r>
          </a:p>
          <a:p>
            <a:r>
              <a:rPr lang="ko-KR" altLang="en-US" sz="1900" dirty="0" smtClean="0"/>
              <a:t>    일부 아주 조금 바꾸었어요</a:t>
            </a:r>
            <a:r>
              <a:rPr lang="en-US" altLang="ko-KR" sz="1900" dirty="0" smtClean="0"/>
              <a:t>! </a:t>
            </a:r>
            <a:endParaRPr lang="ko-KR" altLang="en-US" sz="1900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﻿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r>
              <a:rPr lang="en-US" altLang="ko-KR" b="1" dirty="0" smtClean="0"/>
              <a:t> </a:t>
            </a:r>
            <a:r>
              <a:rPr lang="ko-KR" altLang="en-US" sz="3600" b="1" dirty="0" smtClean="0"/>
              <a:t>자기주도학습적  학생의 선언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나는 나의 아이가 가능한 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최고의 교육을 받기를 희망합니다</a:t>
            </a:r>
            <a:r>
              <a:rPr lang="en-US" altLang="ko-KR" dirty="0" smtClean="0"/>
              <a:t>.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나는 아이들에게 공부를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잘할 수 있도록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가정환경을 만들겠습니다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나는 아이들이 작아도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내용 있는 가정문고를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만들도록 돕겠습니다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ko-KR" altLang="en-US" sz="3600" b="1" dirty="0" smtClean="0"/>
              <a:t>자기주도학습을 이끌어내는  부모의 선언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. </a:t>
            </a:r>
            <a:r>
              <a:rPr lang="ko-KR" altLang="en-US" dirty="0" smtClean="0"/>
              <a:t>나는 매일 밤  숙제를 완전히 끝내도록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강조하고 간접적으로 돕겠습니다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나는 저녁식사 때 그날 아이들이 학교에서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배운 것을   서로 이야기하도록 노력하겠습니다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나는 아이들에게 주는 선물 속에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아이의 흥미를 끌만한 책을 넣겠습니다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나는 신문기사나 </a:t>
            </a:r>
            <a:r>
              <a:rPr lang="en-US" altLang="ko-KR" dirty="0" smtClean="0"/>
              <a:t>TV </a:t>
            </a:r>
            <a:r>
              <a:rPr lang="ko-KR" altLang="en-US" dirty="0" smtClean="0"/>
              <a:t>뉴스 프로를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아이들과 함께 보고  그 뉴스가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우리들 생활에 어떤 영향을 미치는지 이야기하겠습니다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자기주도학습을 이끌어내는  부모의 선언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양친의 서명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사랑과 책임을 다해서</a:t>
            </a:r>
            <a:r>
              <a:rPr lang="en-US" altLang="ko-KR" dirty="0" smtClean="0"/>
              <a:t>) 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아이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사랑과 감사로</a:t>
            </a:r>
            <a:r>
              <a:rPr lang="en-US" altLang="ko-KR" dirty="0" smtClean="0"/>
              <a:t>)   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선생님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학생에 대한 큰 기대를 가지고</a:t>
            </a:r>
            <a:r>
              <a:rPr lang="en-US" altLang="ko-KR" dirty="0" smtClean="0"/>
              <a:t>) </a:t>
            </a:r>
          </a:p>
          <a:p>
            <a:endParaRPr lang="en-US" altLang="ko-KR" sz="2200" dirty="0" smtClean="0"/>
          </a:p>
          <a:p>
            <a:r>
              <a:rPr lang="ko-KR" altLang="en-US" sz="1800" dirty="0" smtClean="0"/>
              <a:t>**카피</a:t>
            </a:r>
            <a:r>
              <a:rPr lang="en-US" altLang="ko-KR" sz="1800" dirty="0" smtClean="0"/>
              <a:t>,</a:t>
            </a:r>
            <a:r>
              <a:rPr lang="ko-KR" altLang="en-US" sz="1800" dirty="0" smtClean="0"/>
              <a:t>카피 카피</a:t>
            </a:r>
            <a:endParaRPr lang="en-US" altLang="ko-KR" sz="1800" dirty="0" smtClean="0"/>
          </a:p>
          <a:p>
            <a:r>
              <a:rPr lang="en-US" altLang="ko-KR" sz="1800" dirty="0" smtClean="0"/>
              <a:t>    (1983</a:t>
            </a:r>
            <a:r>
              <a:rPr lang="ko-KR" altLang="en-US" sz="1800" dirty="0" smtClean="0"/>
              <a:t>년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월 게재 </a:t>
            </a:r>
            <a:r>
              <a:rPr lang="ko-KR" altLang="en-US" sz="1800" dirty="0" err="1" smtClean="0"/>
              <a:t>그레이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매터</a:t>
            </a:r>
            <a:r>
              <a:rPr lang="ko-KR" altLang="en-US" sz="1800" dirty="0" smtClean="0"/>
              <a:t> 저</a:t>
            </a:r>
            <a:r>
              <a:rPr lang="en-US" altLang="ko-KR" sz="1800" dirty="0" smtClean="0"/>
              <a:t>/</a:t>
            </a:r>
            <a:r>
              <a:rPr lang="ko-KR" altLang="en-US" sz="1800" dirty="0" err="1" smtClean="0"/>
              <a:t>신해진역</a:t>
            </a:r>
            <a:r>
              <a:rPr lang="en-US" altLang="ko-KR" sz="1800" dirty="0" smtClean="0"/>
              <a:t>/</a:t>
            </a:r>
            <a:r>
              <a:rPr lang="ko-KR" altLang="en-US" sz="1800" dirty="0" err="1" smtClean="0"/>
              <a:t>한겨레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1989)     </a:t>
            </a:r>
          </a:p>
          <a:p>
            <a:r>
              <a:rPr lang="en-US" altLang="ko-KR" sz="1800" dirty="0" smtClean="0"/>
              <a:t>    </a:t>
            </a:r>
            <a:r>
              <a:rPr lang="ko-KR" altLang="en-US" sz="1800" dirty="0" smtClean="0"/>
              <a:t>일부 조금 바꾸었어요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자기주도학습을 이끌어내는  부모의 선언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 smtClean="0">
                <a:hlinkClick r:id="rId2"/>
              </a:rPr>
              <a:t>communication skill 12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smtClean="0">
                <a:hlinkClick r:id="rId2"/>
              </a:rPr>
              <a:t>wmv</a:t>
            </a:r>
            <a:r>
              <a:rPr lang="en-US" altLang="ko-KR" dirty="0" smtClean="0">
                <a:hlinkClick r:id="rId2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communication skill 13</a:t>
            </a:r>
            <a:r>
              <a:rPr lang="en-US" altLang="ko-KR" dirty="0" smtClean="0">
                <a:hlinkClick r:id="rId3"/>
              </a:rPr>
              <a:t>.</a:t>
            </a:r>
            <a:r>
              <a:rPr lang="en-US" altLang="ko-KR" b="1" dirty="0" smtClean="0">
                <a:hlinkClick r:id="rId3"/>
              </a:rPr>
              <a:t>wmv</a:t>
            </a:r>
            <a:r>
              <a:rPr lang="en-US" altLang="ko-KR" dirty="0" smtClean="0">
                <a:hlinkClick r:id="rId3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communication skill 15</a:t>
            </a:r>
            <a:r>
              <a:rPr lang="en-US" altLang="ko-KR" dirty="0" smtClean="0">
                <a:hlinkClick r:id="rId4"/>
              </a:rPr>
              <a:t>.</a:t>
            </a:r>
            <a:r>
              <a:rPr lang="en-US" altLang="ko-KR" b="1" dirty="0" smtClean="0">
                <a:hlinkClick r:id="rId4"/>
              </a:rPr>
              <a:t>wmv</a:t>
            </a:r>
            <a:r>
              <a:rPr lang="en-US" altLang="ko-KR" dirty="0" smtClean="0">
                <a:hlinkClick r:id="rId4"/>
              </a:rPr>
              <a:t> - 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communication skill</a:t>
            </a:r>
            <a:r>
              <a:rPr lang="en-US" altLang="ko-KR" dirty="0" smtClean="0">
                <a:hlinkClick r:id="rId5"/>
              </a:rPr>
              <a:t> 19 .</a:t>
            </a:r>
            <a:r>
              <a:rPr lang="en-US" altLang="ko-KR" b="1" dirty="0" err="1" smtClean="0">
                <a:hlinkClick r:id="rId5"/>
              </a:rPr>
              <a:t>wmv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dirty="0" smtClean="0">
                <a:hlinkClick r:id="rId5"/>
              </a:rPr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박정숙의 커뮤니케이션 클래스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박정숙의 커뮤니케이션 클래스</a:t>
            </a:r>
            <a:r>
              <a:rPr lang="en-US" altLang="ko-KR" dirty="0" smtClean="0">
                <a:hlinkClick r:id="rId7"/>
              </a:rPr>
              <a:t>2 - YouTube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skill </a:t>
            </a:r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꿈을 높게 가지세요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무료하지 않을 겁니다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우리들이 갖고 있는 천연자원 중에서 </a:t>
            </a:r>
          </a:p>
          <a:p>
            <a:r>
              <a:rPr lang="ko-KR" altLang="en-US" dirty="0" smtClean="0"/>
              <a:t>최대의 낭비는 </a:t>
            </a:r>
          </a:p>
          <a:p>
            <a:r>
              <a:rPr lang="ko-KR" altLang="en-US" dirty="0" smtClean="0"/>
              <a:t>자기들의 무한한 가능성을 </a:t>
            </a:r>
          </a:p>
          <a:p>
            <a:r>
              <a:rPr lang="ko-KR" altLang="en-US" dirty="0" smtClean="0"/>
              <a:t>개발하지 않는 무수한 사람들입니다</a:t>
            </a:r>
            <a:r>
              <a:rPr lang="en-US" altLang="ko-KR" dirty="0" smtClean="0"/>
              <a:t>. </a:t>
            </a:r>
          </a:p>
          <a:p>
            <a:r>
              <a:rPr lang="en-US" altLang="ko-KR" dirty="0" smtClean="0"/>
              <a:t> 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&lt;&lt; </a:t>
            </a:r>
            <a:r>
              <a:rPr lang="ko-KR" altLang="en-US" dirty="0" smtClean="0"/>
              <a:t>꿈을 높게 </a:t>
            </a:r>
            <a:r>
              <a:rPr lang="en-US" altLang="ko-KR" dirty="0" smtClean="0"/>
              <a:t>&gt;&gt;</a:t>
            </a:r>
            <a:br>
              <a:rPr lang="en-US" altLang="ko-KR" dirty="0" smtClean="0"/>
            </a:br>
            <a:r>
              <a:rPr lang="en-US" altLang="ko-KR" dirty="0" smtClean="0"/>
              <a:t> 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지금 당장 그 저속 차선에서 나와 </a:t>
            </a:r>
          </a:p>
          <a:p>
            <a:r>
              <a:rPr lang="ko-KR" altLang="en-US" dirty="0" smtClean="0"/>
              <a:t>고속 차선으로 달려 보십시오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당신이 할 수 없다고 생각하시면 </a:t>
            </a:r>
          </a:p>
          <a:p>
            <a:r>
              <a:rPr lang="ko-KR" altLang="en-US" dirty="0" smtClean="0"/>
              <a:t>당신은 하지 못합니다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그러나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할 수 있다고 생각하면 </a:t>
            </a:r>
          </a:p>
          <a:p>
            <a:r>
              <a:rPr lang="ko-KR" altLang="en-US" dirty="0" smtClean="0"/>
              <a:t>당신은 할 수 있는 기회를 </a:t>
            </a:r>
            <a:endParaRPr lang="en-US" altLang="ko-KR" dirty="0" smtClean="0"/>
          </a:p>
          <a:p>
            <a:r>
              <a:rPr lang="ko-KR" altLang="en-US" dirty="0" smtClean="0"/>
              <a:t>쉽게 포착하실 수 있지요</a:t>
            </a:r>
            <a:r>
              <a:rPr lang="en-US" altLang="ko-KR" dirty="0" smtClean="0"/>
              <a:t>. 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&lt;&lt; </a:t>
            </a:r>
            <a:r>
              <a:rPr lang="ko-KR" altLang="en-US" dirty="0" smtClean="0"/>
              <a:t>꿈을 높게 </a:t>
            </a:r>
            <a:r>
              <a:rPr lang="en-US" altLang="ko-KR" dirty="0" smtClean="0"/>
              <a:t>&gt;&gt;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해보려고 노력하는 것만으로도 </a:t>
            </a:r>
          </a:p>
          <a:p>
            <a:r>
              <a:rPr lang="ko-KR" altLang="en-US" dirty="0" smtClean="0"/>
              <a:t>당신은 새로운 인간이 된 듯한 </a:t>
            </a:r>
            <a:endParaRPr lang="en-US" altLang="ko-KR" dirty="0" smtClean="0"/>
          </a:p>
          <a:p>
            <a:r>
              <a:rPr lang="ko-KR" altLang="en-US" dirty="0" smtClean="0"/>
              <a:t>기분이 들 것입니다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명성이란 될 것 같지 않은 일을 찾아내서 </a:t>
            </a:r>
          </a:p>
          <a:p>
            <a:r>
              <a:rPr lang="ko-KR" altLang="en-US" dirty="0" smtClean="0"/>
              <a:t>해볼 때 생기는 것이지요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목표가 낮으면 무료하게 됩니다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목표가 높으면 하늘을 날 듯하고요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***</a:t>
            </a:r>
            <a:r>
              <a:rPr lang="ko-KR" altLang="en-US" dirty="0" smtClean="0"/>
              <a:t>카피</a:t>
            </a:r>
            <a:r>
              <a:rPr lang="en-US" altLang="ko-KR" dirty="0" smtClean="0"/>
              <a:t>,</a:t>
            </a:r>
            <a:r>
              <a:rPr lang="ko-KR" altLang="en-US" dirty="0" smtClean="0"/>
              <a:t>카피 카피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그레이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매터저</a:t>
            </a:r>
            <a:r>
              <a:rPr lang="en-US" altLang="ko-KR" dirty="0" smtClean="0"/>
              <a:t>) 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&lt;&lt; </a:t>
            </a:r>
            <a:r>
              <a:rPr lang="ko-KR" altLang="en-US" dirty="0" smtClean="0"/>
              <a:t>꿈을 높게 </a:t>
            </a:r>
            <a:r>
              <a:rPr lang="en-US" altLang="ko-KR" dirty="0" smtClean="0"/>
              <a:t>&gt;&gt;</a:t>
            </a:r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초등학교 </a:t>
            </a:r>
            <a:r>
              <a:rPr lang="en-US" altLang="ko-KR" dirty="0" smtClean="0"/>
              <a:t>3</a:t>
            </a:r>
            <a:r>
              <a:rPr lang="ko-KR" altLang="en-US" dirty="0" smtClean="0"/>
              <a:t>학년 때 담임선생님이 </a:t>
            </a:r>
          </a:p>
          <a:p>
            <a:r>
              <a:rPr lang="ko-KR" altLang="en-US" dirty="0" smtClean="0"/>
              <a:t>당신은 수학에 문제가 </a:t>
            </a:r>
            <a:endParaRPr lang="en-US" altLang="ko-KR" dirty="0" smtClean="0"/>
          </a:p>
          <a:p>
            <a:r>
              <a:rPr lang="ko-KR" altLang="en-US" dirty="0" smtClean="0"/>
              <a:t>있다고 말씀하셨습니다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당신은 수학을 포기하였고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그리하여 이 세상에 있는 </a:t>
            </a:r>
            <a:endParaRPr lang="en-US" altLang="ko-KR" dirty="0" smtClean="0"/>
          </a:p>
          <a:p>
            <a:r>
              <a:rPr lang="en-US" altLang="ko-KR" dirty="0" smtClean="0"/>
              <a:t>3</a:t>
            </a:r>
            <a:r>
              <a:rPr lang="ko-KR" altLang="en-US" dirty="0" smtClean="0"/>
              <a:t>분의 </a:t>
            </a:r>
            <a:r>
              <a:rPr lang="en-US" altLang="ko-KR" dirty="0" smtClean="0"/>
              <a:t>2</a:t>
            </a:r>
            <a:r>
              <a:rPr lang="ko-KR" altLang="en-US" dirty="0" smtClean="0"/>
              <a:t>의 직장을 </a:t>
            </a:r>
          </a:p>
          <a:p>
            <a:r>
              <a:rPr lang="ko-KR" altLang="en-US" dirty="0" smtClean="0"/>
              <a:t>영원히 포기해 버린 것이지요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&lt;&lt; </a:t>
            </a:r>
            <a:r>
              <a:rPr lang="ko-KR" altLang="en-US" dirty="0" smtClean="0"/>
              <a:t>당신은 어디로</a:t>
            </a:r>
            <a:r>
              <a:rPr lang="en-US" altLang="ko-KR" dirty="0" smtClean="0"/>
              <a:t>? &gt;&gt;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지금 당신도 그렇습니다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지금의 당신은 어째서 지금의 당신인가요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당신이 이렇게 되길 원해서인가요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생각해 보시기 바랍니다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어쩌면 당신은 </a:t>
            </a:r>
          </a:p>
          <a:p>
            <a:r>
              <a:rPr lang="ko-KR" altLang="en-US" dirty="0" smtClean="0"/>
              <a:t>어딘가 다른 곳에 속해 있어야만 하는 사람인지도 모릅니다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&lt;&lt; </a:t>
            </a:r>
            <a:r>
              <a:rPr lang="ko-KR" altLang="en-US" dirty="0" smtClean="0"/>
              <a:t>당신은 어디로</a:t>
            </a:r>
            <a:r>
              <a:rPr lang="en-US" altLang="ko-KR" dirty="0" smtClean="0"/>
              <a:t>? &gt;&gt;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당신은 어디에 있어야 하는가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또 거기에는 어떻게 하면 </a:t>
            </a:r>
            <a:endParaRPr lang="en-US" altLang="ko-KR" dirty="0" smtClean="0"/>
          </a:p>
          <a:p>
            <a:r>
              <a:rPr lang="ko-KR" altLang="en-US" dirty="0" smtClean="0"/>
              <a:t>도달할 수 있는가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를 </a:t>
            </a:r>
            <a:endParaRPr lang="en-US" altLang="ko-KR" dirty="0" smtClean="0"/>
          </a:p>
          <a:p>
            <a:r>
              <a:rPr lang="ko-KR" altLang="en-US" dirty="0" smtClean="0"/>
              <a:t>발견해 내는 것은</a:t>
            </a:r>
          </a:p>
          <a:p>
            <a:r>
              <a:rPr lang="ko-KR" altLang="en-US" dirty="0" smtClean="0"/>
              <a:t>아직 늦지 않았으리라 생각합니다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***</a:t>
            </a:r>
            <a:r>
              <a:rPr lang="ko-KR" altLang="en-US" dirty="0" smtClean="0"/>
              <a:t>카피</a:t>
            </a:r>
            <a:r>
              <a:rPr lang="en-US" altLang="ko-KR" dirty="0" smtClean="0"/>
              <a:t>,</a:t>
            </a:r>
            <a:r>
              <a:rPr lang="ko-KR" altLang="en-US" dirty="0" smtClean="0"/>
              <a:t>카피 카피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그레이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매터</a:t>
            </a:r>
            <a:r>
              <a:rPr lang="ko-KR" altLang="en-US" dirty="0" smtClean="0"/>
              <a:t> 저</a:t>
            </a:r>
            <a:r>
              <a:rPr lang="en-US" altLang="ko-KR" dirty="0" smtClean="0"/>
              <a:t>) </a:t>
            </a:r>
            <a:r>
              <a:rPr lang="ko-KR" altLang="en-US" dirty="0" smtClean="0"/>
              <a:t>중에서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&lt;&lt; </a:t>
            </a:r>
            <a:r>
              <a:rPr lang="ko-KR" altLang="en-US" dirty="0" smtClean="0"/>
              <a:t>당신은 어디로</a:t>
            </a:r>
            <a:r>
              <a:rPr lang="en-US" altLang="ko-KR" dirty="0" smtClean="0"/>
              <a:t>? &gt;&gt;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가끔 당신이 낙담하게 될 때면  </a:t>
            </a:r>
            <a:endParaRPr lang="ko-KR" altLang="en-US" dirty="0" smtClean="0"/>
          </a:p>
          <a:p>
            <a:r>
              <a:rPr lang="ko-KR" altLang="en-US" b="1" dirty="0" smtClean="0"/>
              <a:t>이분의 일</a:t>
            </a:r>
            <a:r>
              <a:rPr lang="en-US" altLang="ko-KR" b="1" dirty="0" smtClean="0"/>
              <a:t>(1/2</a:t>
            </a:r>
            <a:r>
              <a:rPr lang="ko-KR" altLang="en-US" b="1" dirty="0" smtClean="0"/>
              <a:t>로 보이시진 않겠지요</a:t>
            </a:r>
            <a:r>
              <a:rPr lang="en-US" altLang="ko-KR" b="1" dirty="0" smtClean="0"/>
              <a:t>?)</a:t>
            </a:r>
            <a:r>
              <a:rPr lang="ko-KR" altLang="en-US" b="1" dirty="0" smtClean="0"/>
              <a:t>을 </a:t>
            </a:r>
            <a:endParaRPr lang="ko-KR" altLang="en-US" dirty="0" smtClean="0"/>
          </a:p>
          <a:p>
            <a:r>
              <a:rPr lang="ko-KR" altLang="en-US" b="1" dirty="0" smtClean="0"/>
              <a:t>생각해 보세요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초등학교를 중퇴했다</a:t>
            </a:r>
            <a:r>
              <a:rPr lang="en-US" altLang="ko-KR" b="1" dirty="0" smtClean="0"/>
              <a:t>. 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시골에서 구멍가게를 경영했다</a:t>
            </a:r>
            <a:r>
              <a:rPr lang="en-US" altLang="ko-KR" b="1" dirty="0" smtClean="0"/>
              <a:t>. </a:t>
            </a:r>
            <a:endParaRPr lang="ko-KR" altLang="en-US" dirty="0" smtClean="0"/>
          </a:p>
          <a:p>
            <a:r>
              <a:rPr lang="ko-KR" altLang="en-US" b="1" dirty="0" smtClean="0"/>
              <a:t>파산했다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빚을 갚는데 </a:t>
            </a:r>
            <a:r>
              <a:rPr lang="en-US" altLang="ko-KR" b="1" dirty="0" smtClean="0"/>
              <a:t>15</a:t>
            </a:r>
            <a:r>
              <a:rPr lang="ko-KR" altLang="en-US" b="1" dirty="0" smtClean="0"/>
              <a:t>년이 걸렸다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이것으로 당신의 기분은 좋아질 것입니다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/>
              <a:t>결혼을 했다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r>
              <a:rPr lang="ko-KR" altLang="en-US" b="1" dirty="0" smtClean="0"/>
              <a:t>불행한 결혼이었다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하원에 입후보했다</a:t>
            </a:r>
            <a:r>
              <a:rPr lang="en-US" altLang="ko-KR" b="1" dirty="0" smtClean="0"/>
              <a:t>. 2</a:t>
            </a:r>
            <a:r>
              <a:rPr lang="ko-KR" altLang="en-US" b="1" dirty="0" smtClean="0"/>
              <a:t>회 낙선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r>
              <a:rPr lang="ko-KR" altLang="en-US" b="1" dirty="0" smtClean="0"/>
              <a:t>상원에 입후보했다</a:t>
            </a:r>
            <a:r>
              <a:rPr lang="en-US" altLang="ko-KR" b="1" dirty="0" smtClean="0"/>
              <a:t>. 2</a:t>
            </a:r>
            <a:r>
              <a:rPr lang="ko-KR" altLang="en-US" b="1" dirty="0" smtClean="0"/>
              <a:t>회 낙선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역사에 남을 연설을 했다</a:t>
            </a:r>
            <a:r>
              <a:rPr lang="en-US" altLang="ko-KR" b="1" dirty="0" smtClean="0"/>
              <a:t>. </a:t>
            </a:r>
            <a:endParaRPr lang="ko-KR" altLang="en-US" dirty="0" smtClean="0"/>
          </a:p>
          <a:p>
            <a:r>
              <a:rPr lang="ko-KR" altLang="en-US" b="1" dirty="0" smtClean="0"/>
              <a:t>그렇지만 청중들은 무관심했다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이것으로 당신의 기분은 좋아질 것입니다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신문에서는 매일 얻어맞고</a:t>
            </a:r>
            <a:r>
              <a:rPr lang="en-US" altLang="ko-KR" b="1" dirty="0" smtClean="0"/>
              <a:t>, </a:t>
            </a:r>
            <a:endParaRPr lang="ko-KR" altLang="en-US" dirty="0" smtClean="0"/>
          </a:p>
          <a:p>
            <a:r>
              <a:rPr lang="ko-KR" altLang="en-US" b="1" dirty="0" smtClean="0"/>
              <a:t>반 이상의 국민들로부터 배척을 당했다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그럼에도 불구하고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상상해 보세요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세계의 얼마나 많은 사람들이 </a:t>
            </a:r>
            <a:endParaRPr lang="ko-KR" altLang="en-US" dirty="0" smtClean="0"/>
          </a:p>
          <a:p>
            <a:r>
              <a:rPr lang="ko-KR" altLang="en-US" b="1" dirty="0" smtClean="0"/>
              <a:t>그저 </a:t>
            </a:r>
            <a:r>
              <a:rPr lang="ko-KR" altLang="en-US" b="1" dirty="0" err="1" smtClean="0"/>
              <a:t>애브라함</a:t>
            </a:r>
            <a:r>
              <a:rPr lang="ko-KR" altLang="en-US" b="1" dirty="0" smtClean="0"/>
              <a:t>  링컨이라고만 </a:t>
            </a:r>
            <a:endParaRPr lang="ko-KR" altLang="en-US" dirty="0" smtClean="0"/>
          </a:p>
          <a:p>
            <a:r>
              <a:rPr lang="ko-KR" altLang="en-US" b="1" dirty="0" smtClean="0"/>
              <a:t>간단히 자기를 밝히는 이 재주 없고</a:t>
            </a:r>
            <a:r>
              <a:rPr lang="en-US" altLang="ko-KR" b="1" dirty="0" smtClean="0"/>
              <a:t>,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서투르며</a:t>
            </a:r>
            <a:r>
              <a:rPr lang="en-US" altLang="ko-KR" b="1" dirty="0" smtClean="0"/>
              <a:t>,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무뚝뚝한 사람에게 감동되었는가를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**카피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카피 카피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그레이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매터</a:t>
            </a:r>
            <a:r>
              <a:rPr lang="ko-KR" altLang="en-US" b="1" dirty="0" smtClean="0"/>
              <a:t> 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중에서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3100" dirty="0" smtClean="0"/>
              <a:t>이것으로 당신의 기분은 좋아질 것입니다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우리가 신문의 </a:t>
            </a:r>
            <a:endParaRPr lang="en-US" altLang="ko-KR" dirty="0" smtClean="0"/>
          </a:p>
          <a:p>
            <a:r>
              <a:rPr lang="ko-KR" altLang="en-US" dirty="0" smtClean="0"/>
              <a:t>그 </a:t>
            </a:r>
            <a:r>
              <a:rPr lang="ko-KR" altLang="en-US" dirty="0" err="1" smtClean="0"/>
              <a:t>머릿기사를</a:t>
            </a:r>
            <a:r>
              <a:rPr lang="ko-KR" altLang="en-US" dirty="0" smtClean="0"/>
              <a:t> 쓰지 않았습니다</a:t>
            </a:r>
            <a:r>
              <a:rPr lang="en-US" altLang="ko-KR" dirty="0" smtClean="0"/>
              <a:t>. </a:t>
            </a:r>
          </a:p>
          <a:p>
            <a:r>
              <a:rPr lang="ko-KR" altLang="en-US" dirty="0" err="1" smtClean="0"/>
              <a:t>벤자민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프랭클린이</a:t>
            </a:r>
            <a:r>
              <a:rPr lang="ko-KR" altLang="en-US" dirty="0" smtClean="0"/>
              <a:t> 쓴 것이지요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침대에서 뛰어 나와 일을 시작하라고 </a:t>
            </a:r>
            <a:endParaRPr lang="en-US" altLang="ko-KR" dirty="0" smtClean="0"/>
          </a:p>
          <a:p>
            <a:r>
              <a:rPr lang="ko-KR" altLang="en-US" dirty="0" smtClean="0"/>
              <a:t>그는 말하는 것이었습니다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자명종 시계를 </a:t>
            </a:r>
            <a:r>
              <a:rPr lang="en-US" altLang="ko-KR" dirty="0" smtClean="0"/>
              <a:t>7</a:t>
            </a:r>
            <a:r>
              <a:rPr lang="ko-KR" altLang="en-US" dirty="0" smtClean="0"/>
              <a:t>시가 아닌</a:t>
            </a:r>
            <a:r>
              <a:rPr lang="en-US" altLang="ko-KR" dirty="0" smtClean="0"/>
              <a:t>, 6</a:t>
            </a:r>
            <a:r>
              <a:rPr lang="ko-KR" altLang="en-US" dirty="0" smtClean="0"/>
              <a:t>시에 맞추세요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아침 식사 때 오렌지 </a:t>
            </a:r>
            <a:r>
              <a:rPr lang="ko-KR" altLang="en-US" dirty="0" err="1" smtClean="0"/>
              <a:t>쥬스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err="1" smtClean="0"/>
              <a:t>두잔을</a:t>
            </a:r>
            <a:r>
              <a:rPr lang="ko-KR" altLang="en-US" dirty="0" smtClean="0"/>
              <a:t> 마신 후에 무엇을 </a:t>
            </a:r>
            <a:endParaRPr lang="en-US" altLang="ko-KR" dirty="0" smtClean="0"/>
          </a:p>
          <a:p>
            <a:r>
              <a:rPr lang="ko-KR" altLang="en-US" dirty="0" smtClean="0"/>
              <a:t>할 수 있는지 생각해 보세요</a:t>
            </a:r>
            <a:r>
              <a:rPr lang="en-US" altLang="ko-KR" dirty="0" smtClean="0"/>
              <a:t>. 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자고 있는 여우는 닭을 잡지 못한다</a:t>
            </a:r>
            <a:r>
              <a:rPr lang="en-US" altLang="ko-KR" sz="2800" dirty="0" smtClean="0"/>
              <a:t>! 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Enhance your Confidence through </a:t>
            </a:r>
            <a:r>
              <a:rPr lang="en-US" altLang="ko-KR" b="1" dirty="0" smtClean="0">
                <a:hlinkClick r:id="rId2"/>
              </a:rPr>
              <a:t>Communication Skills</a:t>
            </a:r>
            <a:r>
              <a:rPr lang="en-US" altLang="ko-KR" dirty="0" smtClean="0">
                <a:hlinkClick r:id="rId2"/>
              </a:rPr>
              <a:t> Part </a:t>
            </a:r>
            <a:r>
              <a:rPr lang="en-US" altLang="ko-KR" b="1" dirty="0" smtClean="0">
                <a:hlinkClick r:id="rId2"/>
              </a:rPr>
              <a:t>2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smtClean="0">
                <a:hlinkClick r:id="rId2"/>
              </a:rPr>
              <a:t>wmv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Enhance your Confidence through </a:t>
            </a:r>
            <a:r>
              <a:rPr lang="en-US" altLang="ko-KR" b="1" dirty="0" smtClean="0">
                <a:hlinkClick r:id="rId3"/>
              </a:rPr>
              <a:t>Communication Skills</a:t>
            </a:r>
            <a:r>
              <a:rPr lang="en-US" altLang="ko-KR" dirty="0" smtClean="0">
                <a:hlinkClick r:id="rId3"/>
              </a:rPr>
              <a:t> Part 4.</a:t>
            </a:r>
            <a:r>
              <a:rPr lang="en-US" altLang="ko-KR" b="1" dirty="0" smtClean="0">
                <a:hlinkClick r:id="rId3"/>
              </a:rPr>
              <a:t>wmv</a:t>
            </a:r>
            <a:r>
              <a:rPr lang="en-US" altLang="ko-KR" dirty="0" smtClean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4"/>
              </a:rPr>
              <a:t>마음</a:t>
            </a:r>
            <a:r>
              <a:rPr lang="ko-KR" altLang="en-US" b="1" dirty="0" smtClean="0">
                <a:hlinkClick r:id="rId4"/>
              </a:rPr>
              <a:t>커뮤니케이션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5"/>
              </a:rPr>
              <a:t>세포 </a:t>
            </a:r>
            <a:r>
              <a:rPr lang="ko-KR" altLang="en-US" b="1" dirty="0" smtClean="0">
                <a:hlinkClick r:id="rId5"/>
              </a:rPr>
              <a:t>커뮤니케이션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삼성전자 </a:t>
            </a:r>
            <a:r>
              <a:rPr lang="ko-KR" altLang="en-US" b="1" dirty="0" smtClean="0">
                <a:hlinkClick r:id="rId6"/>
              </a:rPr>
              <a:t>커뮤니케이션</a:t>
            </a:r>
            <a:r>
              <a:rPr lang="ko-KR" altLang="en-US" dirty="0" smtClean="0">
                <a:hlinkClick r:id="rId6"/>
              </a:rPr>
              <a:t> 무비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skill </a:t>
            </a:r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게으름뱅이가 자고 있는 동안에 </a:t>
            </a:r>
            <a:endParaRPr lang="en-US" altLang="ko-KR" dirty="0" smtClean="0"/>
          </a:p>
          <a:p>
            <a:r>
              <a:rPr lang="ko-KR" altLang="en-US" dirty="0" smtClean="0"/>
              <a:t>밭을 깊게 갈아라</a:t>
            </a:r>
            <a:r>
              <a:rPr lang="en-US" altLang="ko-KR" dirty="0" smtClean="0"/>
              <a:t>."</a:t>
            </a:r>
            <a:r>
              <a:rPr lang="ko-KR" altLang="en-US" dirty="0" smtClean="0"/>
              <a:t>라고도 말했습니다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그러니 침대에서 뛰어나와 </a:t>
            </a:r>
            <a:endParaRPr lang="en-US" altLang="ko-KR" dirty="0" smtClean="0"/>
          </a:p>
          <a:p>
            <a:r>
              <a:rPr lang="ko-KR" altLang="en-US" dirty="0" smtClean="0"/>
              <a:t>벌떡 일어나 나가십시오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dirty="0" smtClean="0"/>
              <a:t>여우는 모두 깨어 있는데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앉아서 졸고 있으면 </a:t>
            </a:r>
          </a:p>
          <a:p>
            <a:r>
              <a:rPr lang="ko-KR" altLang="en-US" dirty="0" smtClean="0"/>
              <a:t>여우녀석이 병아리를  </a:t>
            </a:r>
            <a:endParaRPr lang="en-US" altLang="ko-KR" dirty="0" smtClean="0"/>
          </a:p>
          <a:p>
            <a:r>
              <a:rPr lang="ko-KR" altLang="en-US" dirty="0" smtClean="0"/>
              <a:t>전부 잡아버릴 것입니다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**</a:t>
            </a:r>
            <a:r>
              <a:rPr lang="ko-KR" altLang="en-US" dirty="0" smtClean="0"/>
              <a:t>카피</a:t>
            </a:r>
            <a:r>
              <a:rPr lang="en-US" altLang="ko-KR" dirty="0" smtClean="0"/>
              <a:t>,</a:t>
            </a:r>
            <a:r>
              <a:rPr lang="ko-KR" altLang="en-US" dirty="0" smtClean="0"/>
              <a:t>카피 카피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그레이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매터</a:t>
            </a:r>
            <a:r>
              <a:rPr lang="ko-KR" altLang="en-US" dirty="0" smtClean="0"/>
              <a:t> 저</a:t>
            </a:r>
            <a:r>
              <a:rPr lang="en-US" altLang="ko-KR" dirty="0" smtClean="0"/>
              <a:t>)</a:t>
            </a:r>
            <a:r>
              <a:rPr lang="ko-KR" altLang="en-US" dirty="0" smtClean="0"/>
              <a:t>중에서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자고 있는 여우는 닭을 잡지 못한다</a:t>
            </a:r>
            <a:r>
              <a:rPr lang="en-US" altLang="ko-KR" sz="2800" dirty="0" smtClean="0"/>
              <a:t>! 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벤 </a:t>
            </a:r>
            <a:r>
              <a:rPr lang="ko-KR" altLang="en-US" dirty="0" err="1" smtClean="0"/>
              <a:t>프랭클린은</a:t>
            </a:r>
            <a:r>
              <a:rPr lang="ko-KR" altLang="en-US" dirty="0" smtClean="0"/>
              <a:t> 앉아서 졸면서 </a:t>
            </a:r>
            <a:endParaRPr lang="en-US" altLang="ko-KR" dirty="0" smtClean="0"/>
          </a:p>
          <a:p>
            <a:r>
              <a:rPr lang="ko-KR" altLang="en-US" dirty="0" smtClean="0"/>
              <a:t>오랜 시간을 보내지 않았습니다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그는 </a:t>
            </a:r>
            <a:r>
              <a:rPr lang="en-US" altLang="ko-KR" dirty="0" smtClean="0"/>
              <a:t>13</a:t>
            </a:r>
            <a:r>
              <a:rPr lang="ko-KR" altLang="en-US" dirty="0" smtClean="0"/>
              <a:t>세에 인생의 출발을 하면서 </a:t>
            </a:r>
            <a:endParaRPr lang="en-US" altLang="ko-KR" dirty="0" smtClean="0"/>
          </a:p>
          <a:p>
            <a:r>
              <a:rPr lang="ko-KR" altLang="en-US" dirty="0" smtClean="0"/>
              <a:t>정식교육도 받지 않았지만</a:t>
            </a:r>
          </a:p>
          <a:p>
            <a:r>
              <a:rPr lang="ko-KR" altLang="en-US" dirty="0" smtClean="0"/>
              <a:t>어느 시대의 미국인보다 </a:t>
            </a:r>
            <a:endParaRPr lang="en-US" altLang="ko-KR" dirty="0" smtClean="0"/>
          </a:p>
          <a:p>
            <a:r>
              <a:rPr lang="ko-KR" altLang="en-US" dirty="0" smtClean="0"/>
              <a:t>더 많은 것을 이룩해 내었지요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중단하지 마세요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그것이 당신이 하고 싶은 일인가요</a:t>
            </a:r>
            <a:r>
              <a:rPr lang="en-US" altLang="ko-KR" dirty="0" smtClean="0"/>
              <a:t>? </a:t>
            </a:r>
          </a:p>
          <a:p>
            <a:r>
              <a:rPr lang="ko-KR" altLang="en-US" dirty="0" smtClean="0"/>
              <a:t>그만 두겠다고요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누구라도 그렇게 할 수 있지요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재능도 필요 없고 배짱도 필요 없습니다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그야말로 당신의 호적수가 </a:t>
            </a:r>
            <a:endParaRPr lang="en-US" altLang="ko-KR" dirty="0" smtClean="0"/>
          </a:p>
          <a:p>
            <a:r>
              <a:rPr lang="ko-KR" altLang="en-US" dirty="0" smtClean="0"/>
              <a:t>당신에게 바라고 있는 일입니다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중단하지 마세요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일들을 정확히 잘 정리해 두세요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자신을 가지고 사물을 말하십시오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계속 전진하세요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1948</a:t>
            </a:r>
            <a:r>
              <a:rPr lang="ko-KR" altLang="en-US" dirty="0" smtClean="0"/>
              <a:t>년의 대통령 선거에서 </a:t>
            </a:r>
            <a:endParaRPr lang="en-US" altLang="ko-KR" dirty="0" smtClean="0"/>
          </a:p>
          <a:p>
            <a:r>
              <a:rPr lang="ko-KR" altLang="en-US" dirty="0" smtClean="0"/>
              <a:t>미국내의 대표적인 정치 기자들은</a:t>
            </a:r>
          </a:p>
          <a:p>
            <a:r>
              <a:rPr lang="ko-KR" altLang="en-US" dirty="0" smtClean="0"/>
              <a:t>해리 트루먼이 질 것이라고 </a:t>
            </a:r>
            <a:endParaRPr lang="en-US" altLang="ko-KR" dirty="0" smtClean="0"/>
          </a:p>
          <a:p>
            <a:r>
              <a:rPr lang="ko-KR" altLang="en-US" dirty="0" smtClean="0"/>
              <a:t>예측했었습니다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트루먼이 이겼습니다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중단하지 마세요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윈스턴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처칠은</a:t>
            </a:r>
            <a:r>
              <a:rPr lang="ko-KR" altLang="en-US" dirty="0" smtClean="0"/>
              <a:t> 다음과 같이 말했습니다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결코 굽히지 말아라</a:t>
            </a:r>
            <a:r>
              <a:rPr lang="en-US" altLang="ko-KR" dirty="0" smtClean="0"/>
              <a:t>." </a:t>
            </a:r>
          </a:p>
          <a:p>
            <a:r>
              <a:rPr lang="en-US" altLang="ko-KR" dirty="0" smtClean="0"/>
              <a:t>"</a:t>
            </a:r>
            <a:r>
              <a:rPr lang="ko-KR" altLang="en-US" dirty="0" smtClean="0"/>
              <a:t>결코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결코</a:t>
            </a:r>
            <a:r>
              <a:rPr lang="en-US" altLang="ko-KR" dirty="0" smtClean="0"/>
              <a:t>."</a:t>
            </a:r>
          </a:p>
          <a:p>
            <a:r>
              <a:rPr lang="ko-KR" altLang="en-US" dirty="0" err="1" smtClean="0"/>
              <a:t>윈스턴</a:t>
            </a:r>
            <a:r>
              <a:rPr lang="ko-KR" altLang="en-US" dirty="0" smtClean="0"/>
              <a:t> 경은 턱을 내밀고 </a:t>
            </a:r>
            <a:endParaRPr lang="en-US" altLang="ko-KR" dirty="0" smtClean="0"/>
          </a:p>
          <a:p>
            <a:r>
              <a:rPr lang="ko-KR" altLang="en-US" dirty="0" smtClean="0"/>
              <a:t>결코 그만 두려 하지 않았습니다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당신도 턱을 한번 내밀어 보세요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절대로 포기하지 마십시오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sz="2100" dirty="0" smtClean="0"/>
              <a:t>**</a:t>
            </a:r>
            <a:r>
              <a:rPr lang="ko-KR" altLang="en-US" sz="2100" dirty="0" smtClean="0"/>
              <a:t>카피</a:t>
            </a:r>
            <a:r>
              <a:rPr lang="en-US" altLang="ko-KR" sz="2100" dirty="0" smtClean="0"/>
              <a:t>,</a:t>
            </a:r>
            <a:r>
              <a:rPr lang="ko-KR" altLang="en-US" sz="2100" dirty="0" smtClean="0"/>
              <a:t>카피 카피</a:t>
            </a:r>
            <a:r>
              <a:rPr lang="en-US" altLang="ko-KR" sz="2100" dirty="0" smtClean="0"/>
              <a:t>(</a:t>
            </a:r>
            <a:r>
              <a:rPr lang="ko-KR" altLang="en-US" sz="2100" dirty="0" err="1" smtClean="0"/>
              <a:t>그레이</a:t>
            </a:r>
            <a:r>
              <a:rPr lang="ko-KR" altLang="en-US" sz="2100" dirty="0" smtClean="0"/>
              <a:t> </a:t>
            </a:r>
            <a:r>
              <a:rPr lang="ko-KR" altLang="en-US" sz="2100" dirty="0" err="1" smtClean="0"/>
              <a:t>매터</a:t>
            </a:r>
            <a:r>
              <a:rPr lang="ko-KR" altLang="en-US" sz="2100" dirty="0" smtClean="0"/>
              <a:t> 저</a:t>
            </a:r>
            <a:r>
              <a:rPr lang="en-US" altLang="ko-KR" sz="2100" dirty="0" smtClean="0"/>
              <a:t>) </a:t>
            </a:r>
          </a:p>
          <a:p>
            <a:endParaRPr lang="en-US" altLang="ko-KR" dirty="0" smtClean="0"/>
          </a:p>
          <a:p>
            <a:r>
              <a:rPr lang="en-US" altLang="ko-KR" sz="2400" b="1" dirty="0" smtClean="0">
                <a:hlinkClick r:id="rId2"/>
              </a:rPr>
              <a:t>Adios Amigo</a:t>
            </a:r>
            <a:r>
              <a:rPr lang="en-US" altLang="ko-KR" sz="2400" dirty="0" smtClean="0">
                <a:hlinkClick r:id="rId2"/>
              </a:rPr>
              <a:t>(</a:t>
            </a:r>
            <a:r>
              <a:rPr lang="ko-KR" altLang="en-US" sz="2400" b="1" dirty="0" err="1" smtClean="0">
                <a:hlinkClick r:id="rId2"/>
              </a:rPr>
              <a:t>아디오스</a:t>
            </a:r>
            <a:r>
              <a:rPr lang="ko-KR" altLang="en-US" sz="2400" b="1" dirty="0" smtClean="0">
                <a:hlinkClick r:id="rId2"/>
              </a:rPr>
              <a:t> 아미고</a:t>
            </a:r>
            <a:r>
              <a:rPr lang="en-US" altLang="ko-KR" sz="2400" dirty="0" smtClean="0">
                <a:hlinkClick r:id="rId2"/>
              </a:rPr>
              <a:t>)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중단하지 마세요</a:t>
            </a:r>
            <a:r>
              <a:rPr lang="en-US" altLang="ko-KR" dirty="0" smtClean="0"/>
              <a:t>!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 smtClean="0">
                <a:hlinkClick r:id="rId2"/>
              </a:rPr>
              <a:t>Effective Communication Skills</a:t>
            </a:r>
            <a:r>
              <a:rPr lang="en-US" altLang="ko-KR" dirty="0" smtClean="0">
                <a:hlinkClick r:id="rId2"/>
              </a:rPr>
              <a:t> ... to avoid conflict at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3"/>
              </a:rPr>
              <a:t>Ted</a:t>
            </a:r>
            <a:r>
              <a:rPr lang="en-US" altLang="ko-KR" dirty="0" smtClean="0">
                <a:hlinkClick r:id="rId3"/>
              </a:rPr>
              <a:t> Sorensen on Abraham Lincoln: A Man of His Words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4"/>
              </a:rPr>
              <a:t>Effective Communication</a:t>
            </a:r>
            <a:r>
              <a:rPr lang="en-US" altLang="ko-KR" dirty="0" smtClean="0">
                <a:hlinkClick r:id="rId4"/>
              </a:rPr>
              <a:t> for Coaches By: Dan </a:t>
            </a:r>
            <a:r>
              <a:rPr lang="en-US" altLang="ko-KR" dirty="0" err="1" smtClean="0">
                <a:hlinkClick r:id="rId4"/>
              </a:rPr>
              <a:t>MacDon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National </a:t>
            </a:r>
            <a:r>
              <a:rPr lang="en-US" altLang="ko-KR" dirty="0" smtClean="0">
                <a:hlinkClick r:id="rId5"/>
              </a:rPr>
              <a:t>Forensic League, Speech &amp; Debate Honor Society </a:t>
            </a:r>
            <a:endParaRPr lang="en-US" altLang="ko-KR" dirty="0" smtClean="0"/>
          </a:p>
          <a:p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Communication skill 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>
                <a:hlinkClick r:id="rId2"/>
              </a:rPr>
              <a:t>Verbal Communication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Verbal Communication</a:t>
            </a:r>
            <a:r>
              <a:rPr lang="en-US" altLang="ko-KR" dirty="0" smtClean="0">
                <a:hlinkClick r:id="rId3"/>
              </a:rPr>
              <a:t> - Types of </a:t>
            </a:r>
            <a:r>
              <a:rPr lang="en-US" altLang="ko-KR" dirty="0" smtClean="0">
                <a:hlinkClick r:id="rId3"/>
              </a:rPr>
              <a:t>Communication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Verbal Communication</a:t>
            </a:r>
            <a:r>
              <a:rPr lang="en-US" altLang="ko-KR" dirty="0" smtClean="0">
                <a:hlinkClick r:id="rId4"/>
              </a:rPr>
              <a:t> - Della </a:t>
            </a:r>
            <a:r>
              <a:rPr lang="en-US" altLang="ko-KR" dirty="0" err="1" smtClean="0">
                <a:hlinkClick r:id="rId4"/>
              </a:rPr>
              <a:t>Menechella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What are different examples of </a:t>
            </a:r>
            <a:r>
              <a:rPr lang="en-US" altLang="ko-KR" b="1" dirty="0" smtClean="0">
                <a:hlinkClick r:id="rId5"/>
              </a:rPr>
              <a:t>verbal communication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Verbal Communication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561</TotalTime>
  <Words>3312</Words>
  <Application>Microsoft Office PowerPoint</Application>
  <PresentationFormat>화면 슬라이드 쇼(4:3)</PresentationFormat>
  <Paragraphs>1171</Paragraphs>
  <Slides>74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74</vt:i4>
      </vt:variant>
    </vt:vector>
  </HeadingPairs>
  <TitlesOfParts>
    <vt:vector size="75" baseType="lpstr">
      <vt:lpstr>고구려 벽화</vt:lpstr>
      <vt:lpstr> 커뮤니케이션 코치란 무엇인가?  COACH 5W1H2S  STUDY 모델 매트릭스 그레이 매터 카피 카피 카피 </vt:lpstr>
      <vt:lpstr>코치란 무엇인가?</vt:lpstr>
      <vt:lpstr>코치란 무엇인가?&lt;김경섭 회장</vt:lpstr>
      <vt:lpstr>Communication skill  </vt:lpstr>
      <vt:lpstr>Communication skill </vt:lpstr>
      <vt:lpstr>Communication skill </vt:lpstr>
      <vt:lpstr>Communication skill </vt:lpstr>
      <vt:lpstr>Communication skill </vt:lpstr>
      <vt:lpstr>Verbal Communication</vt:lpstr>
      <vt:lpstr>Verbal Communication</vt:lpstr>
      <vt:lpstr>Non-Verbal Communication </vt:lpstr>
      <vt:lpstr>전 현수박사의 마음테라피</vt:lpstr>
      <vt:lpstr>이 순신장군 벤치마킹</vt:lpstr>
      <vt:lpstr>코치(꿈쌓기) 무엇인가?</vt:lpstr>
      <vt:lpstr>코치란 무엇인가?</vt:lpstr>
      <vt:lpstr>코치란 무엇인가?</vt:lpstr>
      <vt:lpstr>코치란 무엇인가?</vt:lpstr>
      <vt:lpstr>시제 일치</vt:lpstr>
      <vt:lpstr>교목내학가</vt:lpstr>
      <vt:lpstr>APPROACHES TO TEACHING</vt:lpstr>
      <vt:lpstr>PERSPECTIVES ON LEARNING</vt:lpstr>
      <vt:lpstr>THE ETHICS OF TEACHING</vt:lpstr>
      <vt:lpstr>Curriculum and Aims</vt:lpstr>
      <vt:lpstr>SCHOOL and SOCIETY</vt:lpstr>
      <vt:lpstr>습관 벤치마킹</vt:lpstr>
      <vt:lpstr>습관 벤치마킹</vt:lpstr>
      <vt:lpstr>문학 벤치마킹</vt:lpstr>
      <vt:lpstr> 키플링 육하원칙  </vt:lpstr>
      <vt:lpstr> 철학  벤치마킹 </vt:lpstr>
      <vt:lpstr> 철학  벤치마킹 </vt:lpstr>
      <vt:lpstr> 심리학 벤치마킹 </vt:lpstr>
      <vt:lpstr>인지과학 벤치마킹  </vt:lpstr>
      <vt:lpstr>뇌공학 벤치마킹</vt:lpstr>
      <vt:lpstr>뇌공학 벤치마킹</vt:lpstr>
      <vt:lpstr> 교육학  벤치마킹 </vt:lpstr>
      <vt:lpstr> 경제학,경영학 벤치마킹 </vt:lpstr>
      <vt:lpstr> 사회복지학 상담 벤치마킹 </vt:lpstr>
      <vt:lpstr>ASK WHY(HOW COME)?</vt:lpstr>
      <vt:lpstr>WHOSE WILL?</vt:lpstr>
      <vt:lpstr>WHICH SPEC WHAT?</vt:lpstr>
      <vt:lpstr>SHOW HOW!!</vt:lpstr>
      <vt:lpstr> UTOPIA WHERE?</vt:lpstr>
      <vt:lpstr>CHICKEN  WHEN?</vt:lpstr>
      <vt:lpstr> 2S&lt; SITUATION SHIFT simulation  Successful SCHEDULE Service  </vt:lpstr>
      <vt:lpstr>STUDY 매트릭스 모델</vt:lpstr>
      <vt:lpstr>STUDY 매트릭스 모델</vt:lpstr>
      <vt:lpstr>Better형 사고력 갖추기</vt:lpstr>
      <vt:lpstr>Better형 사고력 갖추기</vt:lpstr>
      <vt:lpstr>Better형 사고력 갖추기</vt:lpstr>
      <vt:lpstr>Better형 사고력 갖추기</vt:lpstr>
      <vt:lpstr>Better형 사고력 갖추기</vt:lpstr>
      <vt:lpstr>그레이 매터 저 카피카피카피 감상</vt:lpstr>
      <vt:lpstr> 자기주도학습적  학생의 선언  </vt:lpstr>
      <vt:lpstr> 자기주도학습적  학생의 선언  </vt:lpstr>
      <vt:lpstr> 자기주도학습적  학생의 선언  </vt:lpstr>
      <vt:lpstr>﻿  자기주도학습적  학생의 선언  </vt:lpstr>
      <vt:lpstr> 자기주도학습을 이끌어내는  부모의 선언  </vt:lpstr>
      <vt:lpstr>자기주도학습을 이끌어내는  부모의 선언</vt:lpstr>
      <vt:lpstr>자기주도학습을 이끌어내는  부모의 선언</vt:lpstr>
      <vt:lpstr>  &lt;&lt; 꿈을 높게 &gt;&gt;   </vt:lpstr>
      <vt:lpstr>&lt;&lt; 꿈을 높게 &gt;&gt;</vt:lpstr>
      <vt:lpstr>&lt;&lt; 꿈을 높게 &gt;&gt;</vt:lpstr>
      <vt:lpstr> &lt;&lt; 당신은 어디로? &gt;&gt; </vt:lpstr>
      <vt:lpstr> &lt;&lt; 당신은 어디로? &gt;&gt; </vt:lpstr>
      <vt:lpstr>&lt;&lt; 당신은 어디로? &gt;&gt; </vt:lpstr>
      <vt:lpstr>이것으로 당신의 기분은 좋아질 것입니다</vt:lpstr>
      <vt:lpstr>이것으로 당신의 기분은 좋아질 것입니다</vt:lpstr>
      <vt:lpstr> 이것으로 당신의 기분은 좋아질 것입니다  </vt:lpstr>
      <vt:lpstr>자고 있는 여우는 닭을 잡지 못한다! </vt:lpstr>
      <vt:lpstr>자고 있는 여우는 닭을 잡지 못한다! </vt:lpstr>
      <vt:lpstr>중단하지 마세요!</vt:lpstr>
      <vt:lpstr>중단하지 마세요!</vt:lpstr>
      <vt:lpstr>중단하지 마세요!</vt:lpstr>
      <vt:lpstr> 중단하지 마세요!  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 5W1H2S 매트릭스 </dc:title>
  <dc:creator>SEC</dc:creator>
  <cp:lastModifiedBy>SEC</cp:lastModifiedBy>
  <cp:revision>193</cp:revision>
  <dcterms:created xsi:type="dcterms:W3CDTF">2012-10-05T10:29:10Z</dcterms:created>
  <dcterms:modified xsi:type="dcterms:W3CDTF">2012-10-07T15:17:59Z</dcterms:modified>
</cp:coreProperties>
</file>