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E8D09B-0A2B-479C-871D-392B62966461}" type="datetimeFigureOut">
              <a:rPr lang="ko-KR" altLang="en-US" smtClean="0"/>
              <a:pPr/>
              <a:t>2012-05-10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6AE4A3-102B-443A-9C94-26F3490658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t1.gstatic.com/images?q=tbn:ANd9GcTkLMhSfOgx7FeXAPWDtM6bLYZRIK2tk0OW1E3XqWvXvfo0zJ0i"/>
          <p:cNvPicPr>
            <a:picLocks noChangeAspect="1" noChangeArrowheads="1"/>
          </p:cNvPicPr>
          <p:nvPr/>
        </p:nvPicPr>
        <p:blipFill>
          <a:blip r:embed="rId2" cstate="print">
            <a:lum bright="14000" contrast="1000"/>
          </a:blip>
          <a:stretch>
            <a:fillRect/>
          </a:stretch>
        </p:blipFill>
        <p:spPr bwMode="auto">
          <a:xfrm>
            <a:off x="4355976" y="2204864"/>
            <a:ext cx="985345" cy="1008112"/>
          </a:xfrm>
          <a:prstGeom prst="rect">
            <a:avLst/>
          </a:prstGeom>
          <a:noFill/>
        </p:spPr>
      </p:pic>
      <p:pic>
        <p:nvPicPr>
          <p:cNvPr id="1030" name="Picture 6" descr="http://t2.gstatic.com/images?q=tbn:ANd9GcT9Dz1kHbdyvKSAuPjevBRHOwkjLYzzmOqw-SCWWMC3aJE8q8cot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32656"/>
            <a:ext cx="2270333" cy="1512168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RUDHqO6qKNg6HgMY_0VyZEZJ2Lpg3UpYIF1UpQSDUpl3bGWYn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132856"/>
            <a:ext cx="2088232" cy="1296144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63688" y="0"/>
            <a:ext cx="3888432" cy="526210"/>
          </a:xfrm>
        </p:spPr>
        <p:txBody>
          <a:bodyPr>
            <a:normAutofit/>
          </a:bodyPr>
          <a:lstStyle/>
          <a:p>
            <a:r>
              <a:rPr lang="ko-KR" altLang="en-US" sz="1800" dirty="0" err="1" smtClean="0"/>
              <a:t>에너지띠</a:t>
            </a:r>
            <a:r>
              <a:rPr lang="en-US" altLang="ko-KR" sz="1800" dirty="0" smtClean="0"/>
              <a:t>(Energy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Band)</a:t>
            </a:r>
            <a:endParaRPr lang="ko-KR" altLang="en-US" sz="1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63688" y="620688"/>
            <a:ext cx="7200800" cy="3240360"/>
          </a:xfrm>
        </p:spPr>
        <p:txBody>
          <a:bodyPr>
            <a:normAutofit/>
          </a:bodyPr>
          <a:lstStyle/>
          <a:p>
            <a:r>
              <a:rPr lang="ko-KR" altLang="en-US" sz="1400" b="0" u="sng" dirty="0" smtClean="0">
                <a:latin typeface="휴먼엑스포" pitchFamily="18" charset="-127"/>
                <a:ea typeface="휴먼엑스포" pitchFamily="18" charset="-127"/>
              </a:rPr>
              <a:t>에너지준위</a:t>
            </a:r>
            <a:r>
              <a:rPr lang="en-US" altLang="ko-KR" sz="1400" b="0" u="sng" dirty="0" smtClean="0">
                <a:latin typeface="휴먼엑스포" pitchFamily="18" charset="-127"/>
                <a:ea typeface="휴먼엑스포" pitchFamily="18" charset="-127"/>
              </a:rPr>
              <a:t> (energy</a:t>
            </a:r>
            <a:r>
              <a:rPr lang="ko-KR" altLang="en-US" sz="1400" b="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400" b="0" u="sng" dirty="0" smtClean="0">
                <a:latin typeface="휴먼엑스포" pitchFamily="18" charset="-127"/>
                <a:ea typeface="휴먼엑스포" pitchFamily="18" charset="-127"/>
              </a:rPr>
              <a:t>level) </a:t>
            </a:r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-in</a:t>
            </a:r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atom</a:t>
            </a:r>
          </a:p>
          <a:p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   정상상태</a:t>
            </a:r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 - </a:t>
            </a:r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전자가 안정하게 존재</a:t>
            </a:r>
            <a:endParaRPr lang="en-US" altLang="ko-KR" sz="1400" b="0" dirty="0" smtClean="0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에너지준위</a:t>
            </a:r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 – </a:t>
            </a:r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정상상태에 있는 전자가 갖는 에너지</a:t>
            </a:r>
            <a:endParaRPr lang="en-US" altLang="ko-KR" sz="1400" b="0" dirty="0" smtClean="0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                  (</a:t>
            </a:r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특정 궤도에서 전자가 갖는 에너지 값</a:t>
            </a:r>
            <a:r>
              <a:rPr lang="en-US" altLang="ko-KR" sz="1400" b="0" dirty="0" smtClean="0">
                <a:latin typeface="휴먼엑스포" pitchFamily="18" charset="-127"/>
                <a:ea typeface="휴먼엑스포" pitchFamily="18" charset="-127"/>
              </a:rPr>
              <a:t>)</a:t>
            </a:r>
          </a:p>
          <a:p>
            <a:r>
              <a:rPr lang="ko-KR" altLang="en-US" sz="1400" b="0" u="sng" dirty="0" smtClean="0">
                <a:latin typeface="휴먼엑스포" pitchFamily="18" charset="-127"/>
                <a:ea typeface="휴먼엑스포" pitchFamily="18" charset="-127"/>
              </a:rPr>
              <a:t>기체 원자의 에너지 준위 </a:t>
            </a:r>
            <a:r>
              <a:rPr lang="ko-KR" altLang="en-US" sz="1400" b="0" dirty="0" smtClean="0">
                <a:latin typeface="휴먼엑스포" pitchFamily="18" charset="-127"/>
                <a:ea typeface="휴먼엑스포" pitchFamily="18" charset="-127"/>
              </a:rPr>
              <a:t>              </a:t>
            </a:r>
            <a:endParaRPr lang="en-US" altLang="ko-KR" sz="1400" b="0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1400" b="0" u="sng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1400" b="0" u="sng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1400" b="0" u="sng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1400" b="0" u="sng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en-US" altLang="ko-KR" sz="1400" b="0" u="sng" dirty="0" smtClean="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1400" b="0" u="sng" dirty="0" smtClean="0">
                <a:latin typeface="휴먼엑스포" pitchFamily="18" charset="-127"/>
                <a:ea typeface="휴먼엑스포" pitchFamily="18" charset="-127"/>
              </a:rPr>
              <a:t>고체 원자의 에너지 준위</a:t>
            </a:r>
            <a:endParaRPr lang="ko-KR" altLang="en-US" dirty="0"/>
          </a:p>
        </p:txBody>
      </p:sp>
      <p:sp>
        <p:nvSpPr>
          <p:cNvPr id="6" name="왼쪽 대괄호 5"/>
          <p:cNvSpPr/>
          <p:nvPr/>
        </p:nvSpPr>
        <p:spPr>
          <a:xfrm>
            <a:off x="1979712" y="1052736"/>
            <a:ext cx="72008" cy="36004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4" name="AutoShape 10" descr="data:image/jpeg;base64,/9j/4AAQSkZJRgABAQAAAQABAAD/2wCEAAkGBhQPDxQUDxQUFRQUFBYUFBQWFBUWFBYUFBQVFBQUFBUXGyYeFxkjGRQUHzEgIycpLC0sFh4xNTAqNSYrLCkBCQoKDgwOGg8PGjUkHCQuLyw1KSkuNCwpLCwsLCwsLSwpLC0pLCwqLCksLCwpKSwsLCktLywsLCwsLC0pKSwpLP/AABEIAKIBNgMBIgACEQEDEQH/xAAbAAABBQEBAAAAAAAAAAAAAAAAAQMFBgcCBP/EAEoQAAIBAwEDBwcHCAkFAQEAAAECAwAEERIFEyEGFBUiMVHSMkFTVJOV0yNSgZShsbMHFjVhcXSW0SRCYnWRpbLB8CUzNHKComP/xAAbAQEAAgMBAQAAAAAAAAAAAAAAAQQCAwUGB//EAEQRAAECAwIICgkBBgcAAAAAAAEAAgMREgQxBRMhQVFTYZEUMnGBkqGx0dLwFRYiIyRScpPBYgZCY6Ph4zNDgqKywvH/2gAMAwEAAhEDEQA/AMct7dSoJHH6e+nOaL3ffRa+QP8AnnNO19UsVjszrNDJhNJpb+6NA2Ki5xmcqa5ovd99HNF7vtNO1L8lYIZLoLc6d3upz130KZFgkaIFtadsgQY1DPZnjW+JZLIxpcYLcmXijuUBzjnUHzRe776OaL3faavNjsezaa1ZzCIilzzgG5QfKrJdCAFd9qUaVgxhsHI6xyTXla1tlh1IkDvvJd6rzspjVXQQiFEm+UBUnJDP5+sMZqtKxEyEEdFukj8dY0rL2tKqHNF7vtNHNF7vvrQ73Z+zDHc6DEri4uVh0TOTuYpbYRupaQq2YjOwBGXPk9gB9trsXZBkxJJGo3yKMXDFTDzhwrs2rgXiA19mglThMkVpL7EG1cH/ANgUydpWX80Xu++jmi932mrZcxWkmzt5GkcU6hFIMxkeVgUV2RdYMees2kxlcZw+QFqsVdhWayRAfctEjLK0LAlwzprmi9330c0Xu+007RmtvArJqm9EdyVO0prmi932mjmi93307RTgVk1TeiO5KnaU1zRe77TRzRe77TTtFOBWTVN6I7kqdpTXNF7vvo5ovd9pp2inArJqm9EdyVO0prmi9330vNF7vtNOVc5+VNvKhRt4A1hHbD5MtolTmepgrTacHm8nFQp6wyCc40xbNZmESgNM/wBIydSkE6VSOaL3faaOZr3faf51oVztpA1uu5uBu7Tm4JhdXjlaLdpcRoZCpOpGIwEbtOSQKc2XylaJWjZLyVneeVSIt2zxyWskSthWOn5d1fIzg9bJbtqlsCmYs7eSQ2/pU5dKznmi932mjmi932mtKi5V25d5FtpdElzI2FgTTI0rQvGCQf8AuQ6JCoGdRP8AV1NXnuOXMa3KlI2hhaE7xDCpZnM11KjRsro8YK3PBkcEZx1wOMBsI3WVu4eHd1yU5fmWec0Xu++jmi93317tozq88jR6tDSOy6tOrSWJXVpAXOMZwAO6vNXQFispE8S3ojuWFTtKa5ovd9po5ovd99O0ZqeBWTVN6I7kqdpTXNF7vtNHNF7vvp2inArJqm9EdyVO0prmi9330c0Xu+007minArJqm9EdyVO0prmi932mjmi93307RmnArJqm9EdyVO0prmi932mjmi93307RTgVk1TeiO5KnaU1zRe776OaL3faadozTgVk1TeiO5KnaV4b2ELjAx2/7UV3tDsX6f9qK+dYchsh257WAAZMgyDihW4Rm1O2vkD/nnNO5pm28gf8APOadzXvbC74aF9LewKq68pc0ZpM0Zq3WsVPck7qBGn5zo4wYi1rqAl30JyMxSAHdiXiUPdwyKtNjtTZQtwCsQm3ESktExUyi2IdgTE4B3pwcqQSobjk4zjNT3IfYBvr+KIjKatcnEjEacW4jszwX9rCuVhDEwoUS0xXkNaC4yOYD+m9bGTJACtW4srSC1S/iVZHjE7ZiOSr3MpQl0UMzbsxAxnC6A3Y4UGFk2naIJ8iGV+bxtGwgEac5KmGSMLo8gLM8mcIC8CH9uh/ll5P7+yWZB1rdiTj0T4D8PPghD+oaqw7NcP8AZjCTMM2LhRJDpkOaDkBBnkzyIl5C2RmYt1KXNGaTNGa9jWq6WjNJmjNK0S5ozSZozStEtGaTNGaVolzRSZozStEuaM0maM0rRX+D8pyx3c86wEieWKUqTGundPK+AyINTZkUhzx6nHUCRTFvy23t6zxW5d54I7ZYiVALh4NOXjCs4O5xxORqHHAqj5rRPyL7A3141wwOiBeqeGDI4Kjt7l1Hh/Z+nzmF4llwXYotsc3it0nKcgaL85kNK3Qw57g1Ru3eWRLt8nLHcxyIFcy+Q0M8spdo0VUaQtJxyMZBIAzgV7b+1ud3MkoXQrHEcfDEcSjTFEuABhUCr2earf8Alk2DuL4TqOpcLk9mBIgCuOHeNLce0saz/NWMB2uBbbHCtkISqbpnI/vDmIl/6oiNLXFpS0ZpM0Zrt1rUlopM0ZpWiXNGaTNGaVolozSZozStEuaM0maM0rRLmjNJmjNK0S5opM0ZpWi8t/5vp/2oovvN9P8AtRXzjDpnbn83/EK5C4oTlt5A/wCeenKatz1R/wA89OZr2Vjf8PD+lvYFXdeUtFJmjNWa1jJLVu5EctI9lLI6wmWeQ6clgqJEMHgRkklu0YHkrxPmqGasOzbPd7NuLjHWd1t0OfJBw8pxjjlcL9J+mhhGzwbZAMC0CbHETEyJ5biRIynlK1vj4iTheSAOUmS0XlB+VAwiGO5t1kiurKGSQIxVhv0YSKAcgjGMA48/E+bHp9OttBJXJ0lgAxXPAsASAcfrNX7lNDYlLHnctyknR9rgRRoy6dBwcswOc5qE5tsr0977CLx15b9nhY8HQKoEJ4LuNJri0kEyIvF2cX51di1POUqsUVZ+bbK9Pe+wi8dHNtlenvfYReOvSel2at/23dy04vaN6rFFWfm2yvT3vsIvHRzbZXp732EXjp6XZq3/AG3dyYvaN6rFFWfm2yvT3vsIvHRzbZXp732EXjp6XZq3/bd3Ji9o3qsUVZuTqWHOpxcMxt9C7lnGl9RuIBqKqcHCGUkZ4gHiDgj3bbtdnSRlbV4kZpVETlperl5t+ZiQQIgNzoIGcY7Trq1w0TApOWWbT3Z1FKpdFTk623RsZQqLgS9cZLSOrbz9QEaIqxd+oytx6uBBZreyNVPlkoklopM0ZrOtRJLWqcgeXtvZpbWcETu80sYlkJCKJJmRW0rxJCggebOn9eayrNS/I8/9Ss/3qD8ZK4WH7BAwhY3MtEy1oLpAyBIBlOWUy0TlpW2E4sdkWkcutvtfwzWslndK8UrGGVI2eNmjLqCeAIDISOGeLZ81Zl+btz6vP7GT+Va7tG+QTSAzRDEj8Dt6aMjrHgYwuI//AF83ZXn6QT08X8RT+CvC4HwvEwZZxBs1nkw5ZVA5SBOU3zE75KzEhh5mT53LKvzdufV5/YyeGj83bn1ef2MnhrVekE9PF/EU/go6QT08X8RT+Cux612zUdbfGsMQ3T53LKvzdufV5/Yyfyo/N259Xn9jJ4a1XpBPTxfxFP4KOkE9PF/EU/gp612zUdbfGmIbp87llX5u3Pq8/sZP5Ufm7c+rz+xk8Nar0gnp4v4in8FHSCeni/iKfwU9a7ZqOtvjUYhunzuWVfm7c+rz+xk8NH5u3Pq8/sZPDWq9IJ6eL+Ip/BR0gnp4v4in8FPWu2ajrb40xDdPncsq/N259Xn9jJ/Km5diTpjVDKuo4XMbjJwTgZHE4B4fqrWekE9PF/EU/gqI29dB5LQJIrnnkRwm1ZL04GckxMo0jGet9Hnq3Yv2ktUeO2G6DIHPNv4eexao7BDhueDcJrMKK9e2kVbqYR40CWQLg5GkOwXB8/DFePNezESYmtDDU0O0paKTNGamtZLz3vm+n/aikvPN9P8AtRXgMMmdsfzdgVqHxU5b+SP+eenKag8kf889So5O3BxiIkmNZcAqWEb7vQ7KDlQd7HjOM6hXq7NEDYEOZ/dHYFoIylR9FSZ5MXIZVMRDMZAFLIG+RMglOknIVTDKC3YNB41zJybuVDloXAQ6WyMYI0ZxntHykfEZHXU+cVux7NKiSjqvlvBveTrYJJilLEDjjEgzq7hofV/hVM2hsuW3YLOjITqwG/8A5yPE/wDg8br+1TVm5P35j2NfAkYLoqgkDjLpRiO86RnH9n9taoz6gC3SFzMJMcWQ3NvD2Hrl+VKcp7qyVLEXcM8j9H2uGjmVF06DgYKnjnNQfP8AZfqt39ZT4dTfKe3smSxN3NOknR1rhY4lddOg4OSw45zUHzLZXrN39Xj+JXksHug8HbVjp5eLjKbzdLJLkXcfOebqS8/2X6rd/WU+HRz/AGX6rd/WU+HScy2V6zd/V4/iUcy2V6zd/V4/iVeqgfx/5qwy7OpLz/Zfqt39ZT4dHP8AZfqt39ZT4dJzLZXrN39Xj+JRzLZXrN39Xj+JSqB/H/mpl2dSXn+y/Vbv6ynw6Of7L9Vu/rKfDpOZbK9Zu/q8fxKOZbK9Zu/q8fxKVQP4/wDNTLs6kvJ3allFcztNETAyKsSPiR1POLdidWMagiynOMHsOQSD79t7W2fcIUjCxa5U0sIMGEB5jNISuGdZA8RCcdOnHDSMx/J2Gw51OLlmNuEXcu40PqNxbjUVU8cIZSVzxUHBBwR79uWWz3jK2rxI7SoImLycMvNv98TkCIDc6CBkgjtOvHUqZUD7WbsF88s9M8t81goZL626MeLQRcmaJw5VTlRvg4D9qrho+r5yM8fNB1MlYOjcndc43yBdLSb0x6Zt5vFJ0gA7nBA8/fqqFq9DcPalO/P+NixKWiuc0ua21qEtS/I/9JWf71B+MlQ9S/I4/wDUrP8AeoPxkqpb3/Cxfpd2FZN4wWx3+0mEsg310MOwwOhsDrHgN42vH/tx7+NR20duPGgPObiMbyJWkkTZEiIjyojuUhJdsKzHAHaO6m9qbEkaeUiDIMjnPQ1vJnLHjvDKC/8A7Ece2vN0DJ6A+47X41fI7LDsTaHPMMgSJFBy7OKewq+4u270/bcqZ2ldZZFiAKLjeWLaYGkmWS8zuutuwkfyY8vXqHAgV6m5QOFBS5WRjDI+702q5kWztJUj/wC3k5kll7OP9XtU1G9ASeg/yO1+NR0BJ6D/ACO1+NXZNowQTPFQ+j/bWuUTSfPOvdc8oiAxF8oQStFvdFm+MbSEIbSIuseaZkwO3Grspq15XTEyicrCVkt1QbyzfKS3LRO+VixwQZ//AF5LADz9ASeg/wAjtfjUdAyeg/yO1+NThGCJSxUPo/2klE0nzzqRk5QY1ZvQqgSlXCWbmQrBdO6iPdggxPFCvE9fX/bXEUvK6fpk23OVNsCwDBLXjiAuMSboA5cAebtxwNOdASeg/wAjtfjUdASeg/yO1+NUttGCBP3UO6XF6/8ACUSiaT551KbL2y0s0iyXsaapIUhUi0B6sCXF0rHdELjVuxqPVOeLlTnpduHPC7VkKxkyabVTGrtf63IMWMqILYEcRlj2hgaiOgZPQf5Ha/Go6Ak9B/kdr8asTHwSf8uH0f7SmT9J8869+zdtySQRu81zqaNGbSNihdTKCdIdgwGT2MAe/jURyv24YhbSM80gjuFfTJ0djAV845oxfOO/q/ZXp6Bk9Afcdr8aovbWxcSWoni0RtdRox6OitQc56muORi2cY0/T5qwwYyycNY5hZecjWEG45AZBarUfcPrBIkZ8igtpch5n1S2mJ4yzHCnEqZ66h0OOtoZTgccns7M1eSMqSGBBHAgjBH7Qat1hysl2ZNeRsA7GUkagcbwSYZj2HDISfoXvqL5RWpkAu0dpIpTglm1PFJgsYX/AGccHGCK+lQ4rgZOuzFcGyRo7X0RpFhlS7TknI/i6clB0VzmjNWK11kxeeb6f9qKLvzfT/tRXicLGdrfzdgVmHxV3B5I/wCeetF2btm9E0AijTW+z1CBpGdDbQ7rLCPJCllsiGTHWDHhxFZzCeqKn4eWEqiPqxExQtbqxQ5MDrIrRthhkESvx7ePbwruNBdAZITyC/kWrOVcbS42hdOkkUKdRbxgTK25+VkvFlUxucGZTPIQpGoqq5BGc+DaV9dXZjilt7dpLoSw27E8UImVZigc/JnexPpyAVEjKOrpVYHZ3Lm5t4t1GU3euR9JXPCWN43jyTnRh2OnPbx7aYPKhykSGOEiFmMWqPVpDyGVk4nDKST5WTjz+eoEJwdOQ2de3T+UmueU19LNc5nILpHFH1X1jEcSLnJJwxwWYHiGZsgHNP7VlEFrFbpkmTTcyv5mLLiNE/sqCc5/rZ7qjdrbWku5mlmOp2Cgnj2IixoMk5OFVRkkk4ySTxqSC73ZeW7becKh/sTKSyfsDrq/+jVoGTWgqnacjmON1XWcgO/vzL3cv+2x/u20/wBDVVK0TlPaWTpYm7nmjfo61wqQh106Dg6iw45zwqC6O2X63dfVV+JXCwZhFkOysaWvyTuY4i83ECRV97JuVYoqz9HbL9buvqq/Eo6O2X63dfVV+JXR9Kw/kf8Abf4VjQfJVYoqz9HbL9buvqq/Eo6O2X63dfVV+JT0rD+R/wBt/hSg+SqxRVn6O2X63dfVV+JR0dsv1u6+qr8SnpWH8j/tv8KUHyVWKKs/JyawiupxckyQGNViZ4zr1c4tyXCjOCIxKcE4IBXPWxXu27cbOmjKW5ijLSpu33Uo3fXm37ylUy0bAw6FAYgADCnVm1wqZHsmR2eedYyVKoqalnhGzUUbpp2l1HCOssaLrGGcriTXqU41YUIuASzYhK3NiTUSS0UlGayrRLUxyO/SVn+9QfjJUNUxyO/SVn+9W/4yVUtzvhon0u7Csm3haNte+sxcTB5NnBhK+oNHel86znUVbGc9uOFePpCx9Jsz2V/4qoPKn/z7r94m/FeouvOWbALHQWHHPygZxo5FtMXLctS6QsfSbM9lf+KjpCx9Jsz2V/4qy2it/q+zXv3jwqMbsC1LpCx9Jsz2V/4qOkLH0mzPZX/irLaKer7Ne/ePCmN2Bal0hY+k2Z7K/wDFR0hY+k2Z7K/8VZbminq+zXv3jwpjdgWpdIWPpNmeyv8AxU9cyWkWneNs1daB1zFfjUjeSw63YcVmWyY42njFw2iLUNbYY9UcSAFBOTjH01d/ykXltNDAUJWQRJLGCpAaGXgFyOAIxnBxwB78Vg7ALA4DHP3jwqhHwg6HaIcEQ5h05mRyaP66BlUh0hY+k2Z7K/8AFUPymubV0iEUlmMTKWa3juhIqANqb5VtJHZwHHOP11RaKtWfArYEVsQRnmWYkS7Fde+ppElJ7XvDe3ckkaNmVyVQAlseYYGcnA8366d2TLLbyEPE7Rv1JoirYdQyqR2cHDMuD2hiO+k5JbW5pexShDIVLKEUgFjIjRgDII/r9hHGrZYcqpLe3aPmjabac7x2ZIij87t7rdBVUKrEWbqVAPEAgDSQetEiub7IExkz+diriAzF4vNKW65VTbmwjDI25EjxBVckxurRhuISYEYVh/gcg+evB0fJgHdvhhlTobBGQuQccRllH7SO+r9JtiZIbwtZyLE9xMJJGMcRidraSCSNQqhDIBI3aCSC3DVhgR8oJjdMRZS76NmNzFrO7VnijigjSFgUULNHE6qQWyqKCdINYC0xNHWFmxlLQCZ7Ss0vUIOCCCCQQeBBHaCKSlvZCxyxJJJJJOSSeJJJ7TSV53CRnaXc3YFYZcli8kV3TcXkiu670B3um8g7FrN6XNFc0VuqULqrxBEIeTshwc3Ey8cAcFkXHHzr8k30saotXbatwG2BaBTnTOyuB5j8s2D9BU/SKwe65cvCIJMFubGN6pntC835QO2x/uy0/wBDVU6tf5QO2w/uy0/0NVTrn4Jd8Izn7Suu/jFdZopKSunUsF1RmuaWlSJaK5opUi6ormilSLqiuaWlSJaM1zRSpF1UvyO/SVn+9W/4yVD1Mcjf0lZ/vVv+MlVLa74aJ9J7FLbwuOVX/n3X7zN+K9eqwntl2dKJFBuGuEVfnrDu3LsMqRjUF7MHJHHGa8nKr/z7r95m/Feouln9qzwxsHYhvK0yGXY4Zte6xqAQBZmHNzcJuw+risxi3okYZ0gqVDMCCuyeiA9kLjcaQEFwflCCeaT70tpAx8vue3VknK6QGBpnJCeBLkm707vczBda6l3piYQ8NDgdfTxKsB2kEVcdk3WxRNJvmTS93JKmbeUokMUsRhiPawV03/AA+UudOnB0xBTMTceRSE3Edl6m1838mPe4EmMf07XuMf1tPMfJ8+fPqry2bbN3qb8R7rmtuMqQTzgvZb8soUMMf0kkMxyA2krkV3tO/wBlmydYRFr5uAo3TCbf7qwCHXpxwdLzV1sEk9uRWf1shtqmSSOVCvXtYpziXc43e9fd4zjRrOjGeOMY7akOSFtBJclbvTu9zOw1voUyLC5iGdadrhRjUuezIqDpc1aOVtM1itD2TsfZjpAZnjDtLCJlM+kCNr26RzwkOMQpFnrHAKNnrFi4qWFzCOeyRo6MYUMb4dLeE2ZUoBLIjYSS7OGLs5XCnK6arPJGa2UuLkojkxbuSWIzRKm8G/zGAdTlMYyMYDDIJBq3Hou0tVEqqZxarLGTbg783L7zq6i4BQKE+UAx1sas5FJ5cHHKb/PMoNFQnKebTtkocWFks7CZbcLuHmCxXDOoeCWRubmTfEFpY00AqxPWQgAkiqTTt9Oryu0abtGdmSMMWCKWJVAx4nAwMntxTFXIc23lSn7S5MUiOACUZWAPYSpBwf8ACp+95ZbxLpFi0C7l38mmV/8AufKgj9cZ3x6p+aONVmpnkpao9xrm/wC1ApnkHDiqY0rg9uXKLjz5o+k5StcWJimF5zeZc6svKnlnOsZtZ1TU1vAsm7Z0ZZFSXIfzHImGpB1eAAxxqOPLz+lS3It01zD5VGd2ifip0tGeDRnTgq2e3gVIzVZvbtppXkfynZnbuyxJP30xWAhMAuUw6wwVmZz8qbufNSUXHmorgW8ztDubsCssuXUfYK6zXEfYK6rrQXe7byDsWs3pc0ZpKK21KEuakLPauiCWF8lJMMADjTKnkv8ArGMqR+vPaBUdQKipYvY14k7l3LSOVENgUseeSXKSdHWmBFHGy6dBwcswOc5qC5tsj0997CHx0v5Qe2w/uyz/ANDVU64ODrM51ma4RXC/ICJXn9K3vOW5Wvm2yfT33sIfHRzbZPp772EPjqqUVe4I7XP3jwrGrYrXzbZHp772EPjo5tsn0997CHx1VKKcEdrn7x4Uq2K1822T6e+9hD46ObbI9Pfewh8dVSinBHa5+8eFKtitXJxNn86nFyWNvoUQs40yajcW41FVJBxGZSRnioPEHBHv25a7OkjK2rxIzSoInLS9XLzc4MxwQIgNzoIGcY8+uqNRVqg5PaKxU5I1sdmJpUC6FyQ5LMWaExkghcBVUHA85zk5wQBCZpKK2gyRLmjNJRWVShLmpjkaf+p2f73b/jJUNUxyN/Sdn+92/wCMlVbY74eJ9J7Csm3hc8qv/Puv3mb8V6iq2fatnbm4lLRWRO8fJbZu0HYnWc6nU6WP6xwPmry8yt/RWPuvaX8689Z/2ha2E1uKdkAzHRyLaYWW9ZHRWucyt/RWPuvaX86OZW/orH3XtL+dbvWNmqduPcoxW1ZFS1rnMrf0Vj7r2l/OjmVv6Kx917S/nT1jZqnbj3JidqyOkrXeZW/orH3XtL+dHMrf0Vj7r2l/OnrG3VO3HuTE7Vl2yHiE8fOFLRasOASDpPAkFePDOfoq8flJ2bb28MGnU0u6SGLLZAii46yFAyx1AceBycDhUzzK39FY+69pfzp65EUuneJZNoQRrnZe0uCL5Kjj2DJqPWJk/wDCduPcqEfB7olohxg+QbOYnfo/rpGRY7SVrvMrf0Vj7r2l/OvDtTZ8MmiFUtk37GLVFZXkDBjG7xnVMdJAkVMgccHuzViz4cbHithiG4TzkGXYrUYYqGYhuGXmWYZqembm2z1TiHu23jjGPkIiRF9DPrb/AOB+0xuzdmNNcpD2Fn0k54KB5bZ7gAT9FO8odpC4uHZM7sYSIHPCJBpjHH9Qz+0mu7UqkT3kRrMw9o/9evL/AKVHZozSUVNStLifzUUk3morg2wzjHm7FtbclTsrquE7KXNX4bvYHIFiV1mjNc0VnWoXVANc5ozStFbvyhdth/dln/oaqnV3v9tbMu47Y3JvlkhtYbdhGkGgmJMEgs+e0nu81eLRsb5+0vZ2viri2O1mBBbDfDdMfp2ra5szOaquaM1a9Gxvn7S9na+KjRsb5+0vZ2viq36RGrf0SsaNqqlGatejY3z9peztvFRu9jfP2l7O28VPSI1b+iUo2qqZoq16NjfP2l7O18VG72N8/aXs7bxU9IjVv6JSjaqpmjNWvRsb5+0vZ2vipNGxvn7S9na+KnpEat/RKUbVVaM1atGxvn7S9na+Kqo3bw7KsQbVjZ+yRLSJKC2SXNFc5ozVitYrrNTHIz9J2X73b/jJULUzyM/Sdl+92/4yVVtb/h4n0nsWTbwtm2htGcTSAG0wHYDVta5RsajjKBsKf7I7OyvP0ncfOs/fF14672ldyieTElyBvHwBtOyQAaj2Iy5UfqPEV5uezeluveth4a+Yw2CgZG3fOfErhT3Sdx86z98XXjo6TuPnWfvi68dVy65R3A2ilubu4ijkibSTdQTYmZZBCTJGukKZBGNJx28SAc1PXsjA4h2pK7KrlgLmIls2900BUaRgmS3iOkaj/SNPDRqbrw8ERYjA8Bsjl4z/AMTCwMQBO9J3HzrP3xdeOjpO4+dZ++Lrx1C2+17gPYJPeXSb9C1y28jGhhv+oGPBWxHGdJH9bt4jDtxtiVDEI7+acO0ImkW5ijWBXgtX3mHTLBnlmwDg/J6fKBrZ6EjaGdJ6jGBSvSdx86z98XXjo6TuPnWfvi68dVG45WXQ2ultzy4W3a5jiLM6g7ppQjPrOR5Jzq7PPjHCp+LaLtO6ttOaNTBEsQaePULudpQgcaThQIslSex1JdcgVJwHHGZnSemMC9/Sdx86z98XXjo6TuPnWfvi68dNSXRFwEj2jcSqXlBxcRAqEvbS34kL/VimuH1djBFbhhlEPsvbdzKhbnN7IN5Iqul5YorKrsqkLJ1uwDj2HzcKrx8FxILanhkruM4dslIeCp3pO4+dZ++Lrx155tpNvoWuWgCo0rru7+a5OpbeXOtHJCroMh1duQBnjg+bpG59Nf8A1/ZtQvKTaFzm3w1zKTcKFjnubSaNyyuhQrBxGpWZSTwwx762YMhBtrhn2b8ziTzCaq25mNs0Rk72kaMyjo+TM1tay3SgO1xApjKdsSTLrnZy3BcJ1cjt1+bjVGq3cteVglRLS2yIIAqE5PyhjAUZ7MqMcMjiePCqfmvoBcFy8GtjGGYke9x5wM0+2S6zRmuaKitdNcy0UklLXKtJnEPnMtguQvZS1yKWrLXeyFilopKKyqRLRmkopUiWikopUiufJO/skgjW53IkMk+8eSFpHSNuZ7pkG6dHI0XHUOOBcBkLK1euy2hsz5AOItIXA1Qya0PMpkmNyQp3mq6MTpp16VB8nsqg0VrIBUrQdi3mzIILeOZo5Jkninml5uzxshuN1Nb5dNRAtzvMaMZU4OvFLNtiwdoCObLi3uVf+jAKLlkuRbs8a23WAJg45YcPJGCaz2iopGlFaTPYttpn4LYC4eQKI2IaJMusap2jWVCDOANYzgA1OS7a2Z1giw4eZZF1WoG712bsQ+EJ3SXpjJRS3UBVQy8DnVFSQCi0rZ+1tkANvkjZhcpKCIZArmOCBZFA09W3kmNwwQ9gC9QcAM3btOOzzVzRUtyKEtFJRWVSJaKSipqRLUzyM/Sdl+92/wCMlQtTPIv9J2X73b/jJVa1O9w/6T2KW3ha/tOyczyERSn5R+I2PbyA9Y8Q5bL/APse3trzcwf0M3uS28Ve/aOy7czSFoJSTI5JGztpOCSxyQ6ShW/aBg+avN0Tberze7NqfGr5zDjikX3asK4R5mmuZSehm9y23ipOYyehm9y23ip7om29Xm92bU+NR0Ta+rze7NqfGrLHt2/bCiXmaZFg/oZvclt4qXmUnoZvctt5/wD6p3om29Xm92bU+NR0Ta+rze7NqfGpj27fthJeZpoWUnoZvctt4qOYyehm9y23ip3om19Xm92bU+NR0Ta+rze7NqfGpj27fthJeZpnmL+hm9yW3ioNjJ6Gb3LbeKnuibb1eb3ZtT41HRNr6vN7s2p8amPbt+2El5mmeYP6Gb3JbeKuY7D+kQbxJE676C2zorUF9xLgbxCSerqOnh5Oc8AD6OibX1eb3ZtT41R+0bSKKe0eGN4tM+qR3tby2URLDKZMyXEhQjSDw7T/AI56OC4wNrh33/IB15lRwk0myRR+k59ix6aPSxU9qkg/tHCuK9m27tZrqeRM6Xmkdc9uGdmGfoIrxV7ypRDJLQTfJLRSUUqWaR6KRqKoxjN5WQQKWuaKyDsiLqiuaKmpF1RXNFK0XVFc0UqRdUVzRSpF1RXNFK0XVFc0ZpUi6ormilSLqiuaKVIuqK5opUi6r07L2g1tPFMgBaKRJVDZ0lo2DgHBBxkd9eSisXEOBabiim73ljdyyu/OJl1uz6VmlCLqYnSo1cFGcAUz+dF361ce3l8VRVFahBggSDRuUzK1K75M3UFo0017eZS23rosjdSUc2JhbL8Di7TtwcxSDGMEvx8j7pt4F2jc60SVVBaUCaeNrVU3JDktBI10irJjzZxx4ZY17IQQXchvKGo8ezt48fJH+A7qOePw67cFCjrHgqnUFHcAwBx38ajEw/lG4JMq/wBzsu4XaZs12hcuvNjcCUPKNWLQ3QAUuOBxjJ48ezzV4uW0V1syZIxfXEmsSnO9kGBFdT24Hl9pEIJHmJI81UwXLg5DNnGnOTnTjTpz3Y4Y7qSW4Z/LZm7e0k9pLHt7ySf2k0xUP5RuSZV45X2V5s7cZvbh96umTE0mY7hAhliwHPk7xO3DduQOGZg8mbnehVv70o7RxxvlidUsk0YlkQS6ooUMBEmsBkY6cHGTl8lwzeUxPEtxJPWbGpuPnOBx/VTjbQkJJMjkldBJdiSnzCc8V/V2UxMP5RuSZWjbG5PXVxcRRG/u1Elpa3OvVIcG5nghKD5TiF3xOfPp81VrlFtC6tJlRby6ZXhgmGqWRWAnhSbSwDdo14z58VArtaYKFEsoUYwokbSMcRgZwMYFeeadnYs7FmPaWJJP7Se2ggw/lG5JlSX50XfrVx7eTxUxdbbnmXTLNK69zyOw/wACa8NFZhkNpmGifIoXVFc0VtqRdUVzRSpErUlBorS4zKlJRRRWKIooooiKKKKIiiiiiIooooiKKKKIiiiiiIooooiKKKKIiiiiiIooooiKKKKIiiiiiIooooiKKKKIiiiiiIooooiKKKKIiiiiiIooooi//9k="/>
          <p:cNvSpPr>
            <a:spLocks noChangeAspect="1" noChangeArrowheads="1"/>
          </p:cNvSpPr>
          <p:nvPr/>
        </p:nvSpPr>
        <p:spPr bwMode="auto">
          <a:xfrm>
            <a:off x="76200" y="-738188"/>
            <a:ext cx="2952750" cy="1543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36" name="AutoShape 12" descr="data:image/jpeg;base64,/9j/4AAQSkZJRgABAQAAAQABAAD/2wCEAAkGBhQPDxQUDxQUFRQUFBYUFBQWFBUWFBYUFBQVFBQUFBUXGyYeFxkjGRQUHzEgIycpLC0sFh4xNTAqNSYrLCkBCQoKDgwOGg8PGjUkHCQuLyw1KSkuNCwpLCwsLCwsLSwpLC0pLCwqLCksLCwpKSwsLCktLywsLCwsLC0pKSwpLP/AABEIAKIBNgMBIgACEQEDEQH/xAAbAAABBQEBAAAAAAAAAAAAAAAAAQMFBgcCBP/EAEoQAAIBAwEDBwcHCAkFAQEAAAECAwAEERIFEyEGFBUiMVHSMkFTVJOV0yNSgZShsbMHFjVhcXSW0SRCYnWRpbLB8CUzNHKComP/xAAbAQEAAgMBAQAAAAAAAAAAAAAAAQQCAwUGB//EAEQRAAECAwIICgkBBgcAAAAAAAEAAgMREgQxBRMhQVFTYZEUMnGBkqGx0dLwFRYiIyRScpPBYgZCY6Ph4zNDgqKywvH/2gAMAwEAAhEDEQA/AMct7dSoJHH6e+nOaL3ffRa+QP8AnnNO19UsVjszrNDJhNJpb+6NA2Ki5xmcqa5ovd99HNF7vtNO1L8lYIZLoLc6d3upz130KZFgkaIFtadsgQY1DPZnjW+JZLIxpcYLcmXijuUBzjnUHzRe776OaL3faavNjsezaa1ZzCIilzzgG5QfKrJdCAFd9qUaVgxhsHI6xyTXla1tlh1IkDvvJd6rzspjVXQQiFEm+UBUnJDP5+sMZqtKxEyEEdFukj8dY0rL2tKqHNF7vtNHNF7vvrQ73Z+zDHc6DEri4uVh0TOTuYpbYRupaQq2YjOwBGXPk9gB9trsXZBkxJJGo3yKMXDFTDzhwrs2rgXiA19mglThMkVpL7EG1cH/ANgUydpWX80Xu++jmi932mrZcxWkmzt5GkcU6hFIMxkeVgUV2RdYMees2kxlcZw+QFqsVdhWayRAfctEjLK0LAlwzprmi9330c0Xu+007RmtvArJqm9EdyVO0prmi932mjmi93307RTgVk1TeiO5KnaU1zRe77TRzRe77TTtFOBWTVN6I7kqdpTXNF7vvo5ovd9pp2inArJqm9EdyVO0prmi9330vNF7vtNOVc5+VNvKhRt4A1hHbD5MtolTmepgrTacHm8nFQp6wyCc40xbNZmESgNM/wBIydSkE6VSOaL3faaOZr3faf51oVztpA1uu5uBu7Tm4JhdXjlaLdpcRoZCpOpGIwEbtOSQKc2XylaJWjZLyVneeVSIt2zxyWskSthWOn5d1fIzg9bJbtqlsCmYs7eSQ2/pU5dKznmi932mjmi932mtKi5V25d5FtpdElzI2FgTTI0rQvGCQf8AuQ6JCoGdRP8AV1NXnuOXMa3KlI2hhaE7xDCpZnM11KjRsro8YK3PBkcEZx1wOMBsI3WVu4eHd1yU5fmWec0Xu++jmi93317tozq88jR6tDSOy6tOrSWJXVpAXOMZwAO6vNXQFispE8S3ojuWFTtKa5ovd9po5ovd99O0ZqeBWTVN6I7kqdpTXNF7vtNHNF7vvp2inArJqm9EdyVO0prmi9330c0Xu+007minArJqm9EdyVO0prmi932mjmi93307RmnArJqm9EdyVO0prmi932mjmi93307RTgVk1TeiO5KnaU1zRe776OaL3faadozTgVk1TeiO5KnaV4b2ELjAx2/7UV3tDsX6f9qK+dYchsh257WAAZMgyDihW4Rm1O2vkD/nnNO5pm28gf8APOadzXvbC74aF9LewKq68pc0ZpM0Zq3WsVPck7qBGn5zo4wYi1rqAl30JyMxSAHdiXiUPdwyKtNjtTZQtwCsQm3ESktExUyi2IdgTE4B3pwcqQSobjk4zjNT3IfYBvr+KIjKatcnEjEacW4jszwX9rCuVhDEwoUS0xXkNaC4yOYD+m9bGTJACtW4srSC1S/iVZHjE7ZiOSr3MpQl0UMzbsxAxnC6A3Y4UGFk2naIJ8iGV+bxtGwgEac5KmGSMLo8gLM8mcIC8CH9uh/ll5P7+yWZB1rdiTj0T4D8PPghD+oaqw7NcP8AZjCTMM2LhRJDpkOaDkBBnkzyIl5C2RmYt1KXNGaTNGa9jWq6WjNJmjNK0S5ozSZozStEtGaTNGaVolzRSZozStEuaM0maM0rRX+D8pyx3c86wEieWKUqTGundPK+AyINTZkUhzx6nHUCRTFvy23t6zxW5d54I7ZYiVALh4NOXjCs4O5xxORqHHAqj5rRPyL7A3141wwOiBeqeGDI4Kjt7l1Hh/Z+nzmF4llwXYotsc3it0nKcgaL85kNK3Qw57g1Ru3eWRLt8nLHcxyIFcy+Q0M8spdo0VUaQtJxyMZBIAzgV7b+1ud3MkoXQrHEcfDEcSjTFEuABhUCr2earf8Alk2DuL4TqOpcLk9mBIgCuOHeNLce0saz/NWMB2uBbbHCtkISqbpnI/vDmIl/6oiNLXFpS0ZpM0Zrt1rUlopM0ZpWiXNGaTNGaVolozSZozStEuaM0maM0rRLmjNJmjNK0S5opM0ZpWi8t/5vp/2oovvN9P8AtRXzjDpnbn83/EK5C4oTlt5A/wCeenKatz1R/wA89OZr2Vjf8PD+lvYFXdeUtFJmjNWa1jJLVu5EctI9lLI6wmWeQ6clgqJEMHgRkklu0YHkrxPmqGasOzbPd7NuLjHWd1t0OfJBw8pxjjlcL9J+mhhGzwbZAMC0CbHETEyJ5biRIynlK1vj4iTheSAOUmS0XlB+VAwiGO5t1kiurKGSQIxVhv0YSKAcgjGMA48/E+bHp9OttBJXJ0lgAxXPAsASAcfrNX7lNDYlLHnctyknR9rgRRoy6dBwcswOc5qE5tsr0977CLx15b9nhY8HQKoEJ4LuNJri0kEyIvF2cX51di1POUqsUVZ+bbK9Pe+wi8dHNtlenvfYReOvSel2at/23dy04vaN6rFFWfm2yvT3vsIvHRzbZXp732EXjp6XZq3/AG3dyYvaN6rFFWfm2yvT3vsIvHRzbZXp732EXjp6XZq3/bd3Ji9o3qsUVZuTqWHOpxcMxt9C7lnGl9RuIBqKqcHCGUkZ4gHiDgj3bbtdnSRlbV4kZpVETlperl5t+ZiQQIgNzoIGcY7Trq1w0TApOWWbT3Z1FKpdFTk623RsZQqLgS9cZLSOrbz9QEaIqxd+oytx6uBBZreyNVPlkoklopM0ZrOtRJLWqcgeXtvZpbWcETu80sYlkJCKJJmRW0rxJCggebOn9eayrNS/I8/9Ss/3qD8ZK4WH7BAwhY3MtEy1oLpAyBIBlOWUy0TlpW2E4sdkWkcutvtfwzWslndK8UrGGVI2eNmjLqCeAIDISOGeLZ81Zl+btz6vP7GT+Va7tG+QTSAzRDEj8Dt6aMjrHgYwuI//AF83ZXn6QT08X8RT+CvC4HwvEwZZxBs1nkw5ZVA5SBOU3zE75KzEhh5mT53LKvzdufV5/YyeGj83bn1ef2MnhrVekE9PF/EU/go6QT08X8RT+Cux612zUdbfGsMQ3T53LKvzdufV5/Yyfyo/N259Xn9jJ4a1XpBPTxfxFP4KOkE9PF/EU/gp612zUdbfGmIbp87llX5u3Pq8/sZP5Ufm7c+rz+xk8Nar0gnp4v4in8FHSCeni/iKfwU9a7ZqOtvjUYhunzuWVfm7c+rz+xk8NH5u3Pq8/sZPDWq9IJ6eL+Ip/BR0gnp4v4in8FPWu2ajrb40xDdPncsq/N259Xn9jJ/Km5diTpjVDKuo4XMbjJwTgZHE4B4fqrWekE9PF/EU/gqI29dB5LQJIrnnkRwm1ZL04GckxMo0jGet9Hnq3Yv2ktUeO2G6DIHPNv4eexao7BDhueDcJrMKK9e2kVbqYR40CWQLg5GkOwXB8/DFePNezESYmtDDU0O0paKTNGamtZLz3vm+n/aikvPN9P8AtRXgMMmdsfzdgVqHxU5b+SP+eenKag8kf889So5O3BxiIkmNZcAqWEb7vQ7KDlQd7HjOM6hXq7NEDYEOZ/dHYFoIylR9FSZ5MXIZVMRDMZAFLIG+RMglOknIVTDKC3YNB41zJybuVDloXAQ6WyMYI0ZxntHykfEZHXU+cVux7NKiSjqvlvBveTrYJJilLEDjjEgzq7hofV/hVM2hsuW3YLOjITqwG/8A5yPE/wDg8br+1TVm5P35j2NfAkYLoqgkDjLpRiO86RnH9n9taoz6gC3SFzMJMcWQ3NvD2Hrl+VKcp7qyVLEXcM8j9H2uGjmVF06DgYKnjnNQfP8AZfqt39ZT4dTfKe3smSxN3NOknR1rhY4lddOg4OSw45zUHzLZXrN39Xj+JXksHug8HbVjp5eLjKbzdLJLkXcfOebqS8/2X6rd/WU+HRz/AGX6rd/WU+HScy2V6zd/V4/iUcy2V6zd/V4/iVeqgfx/5qwy7OpLz/Zfqt39ZT4dHP8AZfqt39ZT4dJzLZXrN39Xj+JRzLZXrN39Xj+JSqB/H/mpl2dSXn+y/Vbv6ynw6Of7L9Vu/rKfDpOZbK9Zu/q8fxKOZbK9Zu/q8fxKVQP4/wDNTLs6kvJ3allFcztNETAyKsSPiR1POLdidWMagiynOMHsOQSD79t7W2fcIUjCxa5U0sIMGEB5jNISuGdZA8RCcdOnHDSMx/J2Gw51OLlmNuEXcu40PqNxbjUVU8cIZSVzxUHBBwR79uWWz3jK2rxI7SoImLycMvNv98TkCIDc6CBkgjtOvHUqZUD7WbsF88s9M8t81goZL626MeLQRcmaJw5VTlRvg4D9qrho+r5yM8fNB1MlYOjcndc43yBdLSb0x6Zt5vFJ0gA7nBA8/fqqFq9DcPalO/P+NixKWiuc0ua21qEtS/I/9JWf71B+MlQ9S/I4/wDUrP8AeoPxkqpb3/Cxfpd2FZN4wWx3+0mEsg310MOwwOhsDrHgN42vH/tx7+NR20duPGgPObiMbyJWkkTZEiIjyojuUhJdsKzHAHaO6m9qbEkaeUiDIMjnPQ1vJnLHjvDKC/8A7Ece2vN0DJ6A+47X41fI7LDsTaHPMMgSJFBy7OKewq+4u270/bcqZ2ldZZFiAKLjeWLaYGkmWS8zuutuwkfyY8vXqHAgV6m5QOFBS5WRjDI+702q5kWztJUj/wC3k5kll7OP9XtU1G9ASeg/yO1+NR0BJ6D/ACO1+NXZNowQTPFQ+j/bWuUTSfPOvdc8oiAxF8oQStFvdFm+MbSEIbSIuseaZkwO3Grspq15XTEyicrCVkt1QbyzfKS3LRO+VixwQZ//AF5LADz9ASeg/wAjtfjUdAyeg/yO1+NThGCJSxUPo/2klE0nzzqRk5QY1ZvQqgSlXCWbmQrBdO6iPdggxPFCvE9fX/bXEUvK6fpk23OVNsCwDBLXjiAuMSboA5cAebtxwNOdASeg/wAjtfjUdASeg/yO1+NUttGCBP3UO6XF6/8ACUSiaT551KbL2y0s0iyXsaapIUhUi0B6sCXF0rHdELjVuxqPVOeLlTnpduHPC7VkKxkyabVTGrtf63IMWMqILYEcRlj2hgaiOgZPQf5Ha/Go6Ak9B/kdr8asTHwSf8uH0f7SmT9J8869+zdtySQRu81zqaNGbSNihdTKCdIdgwGT2MAe/jURyv24YhbSM80gjuFfTJ0djAV845oxfOO/q/ZXp6Bk9Afcdr8aovbWxcSWoni0RtdRox6OitQc56muORi2cY0/T5qwwYyycNY5hZecjWEG45AZBarUfcPrBIkZ8igtpch5n1S2mJ4yzHCnEqZ66h0OOtoZTgccns7M1eSMqSGBBHAgjBH7Qat1hysl2ZNeRsA7GUkagcbwSYZj2HDISfoXvqL5RWpkAu0dpIpTglm1PFJgsYX/AGccHGCK+lQ4rgZOuzFcGyRo7X0RpFhlS7TknI/i6clB0VzmjNWK11kxeeb6f9qKLvzfT/tRXicLGdrfzdgVmHxV3B5I/wCeetF2btm9E0AijTW+z1CBpGdDbQ7rLCPJCllsiGTHWDHhxFZzCeqKn4eWEqiPqxExQtbqxQ5MDrIrRthhkESvx7ePbwruNBdAZITyC/kWrOVcbS42hdOkkUKdRbxgTK25+VkvFlUxucGZTPIQpGoqq5BGc+DaV9dXZjilt7dpLoSw27E8UImVZigc/JnexPpyAVEjKOrpVYHZ3Lm5t4t1GU3euR9JXPCWN43jyTnRh2OnPbx7aYPKhykSGOEiFmMWqPVpDyGVk4nDKST5WTjz+eoEJwdOQ2de3T+UmueU19LNc5nILpHFH1X1jEcSLnJJwxwWYHiGZsgHNP7VlEFrFbpkmTTcyv5mLLiNE/sqCc5/rZ7qjdrbWku5mlmOp2Cgnj2IixoMk5OFVRkkk4ySTxqSC73ZeW7becKh/sTKSyfsDrq/+jVoGTWgqnacjmON1XWcgO/vzL3cv+2x/u20/wBDVVK0TlPaWTpYm7nmjfo61wqQh106Dg6iw45zwqC6O2X63dfVV+JXCwZhFkOysaWvyTuY4i83ECRV97JuVYoqz9HbL9buvqq/Eo6O2X63dfVV+JXR9Kw/kf8Abf4VjQfJVYoqz9HbL9buvqq/Eo6O2X63dfVV+JT0rD+R/wBt/hSg+SqxRVn6O2X63dfVV+JR0dsv1u6+qr8SnpWH8j/tv8KUHyVWKKs/JyawiupxckyQGNViZ4zr1c4tyXCjOCIxKcE4IBXPWxXu27cbOmjKW5ijLSpu33Uo3fXm37ylUy0bAw6FAYgADCnVm1wqZHsmR2eedYyVKoqalnhGzUUbpp2l1HCOssaLrGGcriTXqU41YUIuASzYhK3NiTUSS0UlGayrRLUxyO/SVn+9QfjJUNUxyO/SVn+9W/4yVUtzvhon0u7Csm3haNte+sxcTB5NnBhK+oNHel86znUVbGc9uOFePpCx9Jsz2V/4qoPKn/z7r94m/FeouvOWbALHQWHHPygZxo5FtMXLctS6QsfSbM9lf+KjpCx9Jsz2V/4qy2it/q+zXv3jwqMbsC1LpCx9Jsz2V/4qOkLH0mzPZX/irLaKer7Ne/ePCmN2Bal0hY+k2Z7K/wDFR0hY+k2Z7K/8VZbminq+zXv3jwpjdgWpdIWPpNmeyv8AxU9cyWkWneNs1daB1zFfjUjeSw63YcVmWyY42njFw2iLUNbYY9UcSAFBOTjH01d/ykXltNDAUJWQRJLGCpAaGXgFyOAIxnBxwB78Vg7ALA4DHP3jwqhHwg6HaIcEQ5h05mRyaP66BlUh0hY+k2Z7K/8AFUPymubV0iEUlmMTKWa3juhIqANqb5VtJHZwHHOP11RaKtWfArYEVsQRnmWYkS7Fde+ppElJ7XvDe3ckkaNmVyVQAlseYYGcnA8366d2TLLbyEPE7Rv1JoirYdQyqR2cHDMuD2hiO+k5JbW5pexShDIVLKEUgFjIjRgDII/r9hHGrZYcqpLe3aPmjabac7x2ZIij87t7rdBVUKrEWbqVAPEAgDSQetEiub7IExkz+diriAzF4vNKW65VTbmwjDI25EjxBVckxurRhuISYEYVh/gcg+evB0fJgHdvhhlTobBGQuQccRllH7SO+r9JtiZIbwtZyLE9xMJJGMcRidraSCSNQqhDIBI3aCSC3DVhgR8oJjdMRZS76NmNzFrO7VnijigjSFgUULNHE6qQWyqKCdINYC0xNHWFmxlLQCZ7Ss0vUIOCCCCQQeBBHaCKSlvZCxyxJJJJJOSSeJJJ7TSV53CRnaXc3YFYZcli8kV3TcXkiu670B3um8g7FrN6XNFc0VuqULqrxBEIeTshwc3Ey8cAcFkXHHzr8k30saotXbatwG2BaBTnTOyuB5j8s2D9BU/SKwe65cvCIJMFubGN6pntC835QO2x/uy0/wBDVU6tf5QO2w/uy0/0NVTrn4Jd8Izn7Suu/jFdZopKSunUsF1RmuaWlSJaK5opUi6ormilSLqiuaWlSJaM1zRSpF1UvyO/SVn+9W/4yVD1Mcjf0lZ/vVv+MlVLa74aJ9J7FLbwuOVX/n3X7zN+K9eqwntl2dKJFBuGuEVfnrDu3LsMqRjUF7MHJHHGa8nKr/z7r95m/Feouln9qzwxsHYhvK0yGXY4Zte6xqAQBZmHNzcJuw+risxi3okYZ0gqVDMCCuyeiA9kLjcaQEFwflCCeaT70tpAx8vue3VknK6QGBpnJCeBLkm707vczBda6l3piYQ8NDgdfTxKsB2kEVcdk3WxRNJvmTS93JKmbeUokMUsRhiPawV03/AA+UudOnB0xBTMTceRSE3Edl6m1838mPe4EmMf07XuMf1tPMfJ8+fPqry2bbN3qb8R7rmtuMqQTzgvZb8soUMMf0kkMxyA2krkV3tO/wBlmydYRFr5uAo3TCbf7qwCHXpxwdLzV1sEk9uRWf1shtqmSSOVCvXtYpziXc43e9fd4zjRrOjGeOMY7akOSFtBJclbvTu9zOw1voUyLC5iGdadrhRjUuezIqDpc1aOVtM1itD2TsfZjpAZnjDtLCJlM+kCNr26RzwkOMQpFnrHAKNnrFi4qWFzCOeyRo6MYUMb4dLeE2ZUoBLIjYSS7OGLs5XCnK6arPJGa2UuLkojkxbuSWIzRKm8G/zGAdTlMYyMYDDIJBq3Hou0tVEqqZxarLGTbg783L7zq6i4BQKE+UAx1sas5FJ5cHHKb/PMoNFQnKebTtkocWFks7CZbcLuHmCxXDOoeCWRubmTfEFpY00AqxPWQgAkiqTTt9Oryu0abtGdmSMMWCKWJVAx4nAwMntxTFXIc23lSn7S5MUiOACUZWAPYSpBwf8ACp+95ZbxLpFi0C7l38mmV/8AufKgj9cZ3x6p+aONVmpnkpao9xrm/wC1ApnkHDiqY0rg9uXKLjz5o+k5StcWJimF5zeZc6svKnlnOsZtZ1TU1vAsm7Z0ZZFSXIfzHImGpB1eAAxxqOPLz+lS3It01zD5VGd2ifip0tGeDRnTgq2e3gVIzVZvbtppXkfynZnbuyxJP30xWAhMAuUw6wwVmZz8qbufNSUXHmorgW8ztDubsCssuXUfYK6zXEfYK6rrQXe7byDsWs3pc0ZpKK21KEuakLPauiCWF8lJMMADjTKnkv8ArGMqR+vPaBUdQKipYvY14k7l3LSOVENgUseeSXKSdHWmBFHGy6dBwcswOc5qC5tsj0997CHx0v5Qe2w/uyz/ANDVU64ODrM51ma4RXC/ICJXn9K3vOW5Wvm2yfT33sIfHRzbZPp772EPjqqUVe4I7XP3jwrGrYrXzbZHp772EPjo5tsn0997CHx1VKKcEdrn7x4Uq2K1822T6e+9hD46ObbI9Pfewh8dVSinBHa5+8eFKtitXJxNn86nFyWNvoUQs40yajcW41FVJBxGZSRnioPEHBHv25a7OkjK2rxIzSoInLS9XLzc4MxwQIgNzoIGcY8+uqNRVqg5PaKxU5I1sdmJpUC6FyQ5LMWaExkghcBVUHA85zk5wQBCZpKK2gyRLmjNJRWVShLmpjkaf+p2f73b/jJUNUxyN/Sdn+92/wCMlVbY74eJ9J7Csm3hc8qv/Puv3mb8V6iq2fatnbm4lLRWRO8fJbZu0HYnWc6nU6WP6xwPmry8yt/RWPuvaX8689Z/2ha2E1uKdkAzHRyLaYWW9ZHRWucyt/RWPuvaX86OZW/orH3XtL+dbvWNmqduPcoxW1ZFS1rnMrf0Vj7r2l/OjmVv6Kx917S/nT1jZqnbj3JidqyOkrXeZW/orH3XtL+dHMrf0Vj7r2l/OnrG3VO3HuTE7Vl2yHiE8fOFLRasOASDpPAkFePDOfoq8flJ2bb28MGnU0u6SGLLZAii46yFAyx1AceBycDhUzzK39FY+69pfzp65EUuneJZNoQRrnZe0uCL5Kjj2DJqPWJk/wDCduPcqEfB7olohxg+QbOYnfo/rpGRY7SVrvMrf0Vj7r2l/OvDtTZ8MmiFUtk37GLVFZXkDBjG7xnVMdJAkVMgccHuzViz4cbHithiG4TzkGXYrUYYqGYhuGXmWYZqembm2z1TiHu23jjGPkIiRF9DPrb/AOB+0xuzdmNNcpD2Fn0k54KB5bZ7gAT9FO8odpC4uHZM7sYSIHPCJBpjHH9Qz+0mu7UqkT3kRrMw9o/9evL/AKVHZozSUVNStLifzUUk3morg2wzjHm7FtbclTsrquE7KXNX4bvYHIFiV1mjNc0VnWoXVANc5ozStFbvyhdth/dln/oaqnV3v9tbMu47Y3JvlkhtYbdhGkGgmJMEgs+e0nu81eLRsb5+0vZ2viri2O1mBBbDfDdMfp2ra5szOaquaM1a9Gxvn7S9na+KjRsb5+0vZ2viq36RGrf0SsaNqqlGatejY3z9peztvFRu9jfP2l7O28VPSI1b+iUo2qqZoq16NjfP2l7O18VG72N8/aXs7bxU9IjVv6JSjaqpmjNWvRsb5+0vZ2vipNGxvn7S9na+KnpEat/RKUbVVaM1atGxvn7S9na+Kqo3bw7KsQbVjZ+yRLSJKC2SXNFc5ozVitYrrNTHIz9J2X73b/jJULUzyM/Sdl+92/4yVVtb/h4n0nsWTbwtm2htGcTSAG0wHYDVta5RsajjKBsKf7I7OyvP0ncfOs/fF14672ldyieTElyBvHwBtOyQAaj2Iy5UfqPEV5uezeluveth4a+Yw2CgZG3fOfErhT3Sdx86z98XXjo6TuPnWfvi68dVy65R3A2ilubu4ijkibSTdQTYmZZBCTJGukKZBGNJx28SAc1PXsjA4h2pK7KrlgLmIls2900BUaRgmS3iOkaj/SNPDRqbrw8ERYjA8Bsjl4z/AMTCwMQBO9J3HzrP3xdeOjpO4+dZ++Lrx1C2+17gPYJPeXSb9C1y28jGhhv+oGPBWxHGdJH9bt4jDtxtiVDEI7+acO0ImkW5ijWBXgtX3mHTLBnlmwDg/J6fKBrZ6EjaGdJ6jGBSvSdx86z98XXjo6TuPnWfvi68dVG45WXQ2ultzy4W3a5jiLM6g7ppQjPrOR5Jzq7PPjHCp+LaLtO6ttOaNTBEsQaePULudpQgcaThQIslSex1JdcgVJwHHGZnSemMC9/Sdx86z98XXjo6TuPnWfvi68dNSXRFwEj2jcSqXlBxcRAqEvbS34kL/VimuH1djBFbhhlEPsvbdzKhbnN7IN5Iqul5YorKrsqkLJ1uwDj2HzcKrx8FxILanhkruM4dslIeCp3pO4+dZ++Lrx155tpNvoWuWgCo0rru7+a5OpbeXOtHJCroMh1duQBnjg+bpG59Nf8A1/ZtQvKTaFzm3w1zKTcKFjnubSaNyyuhQrBxGpWZSTwwx762YMhBtrhn2b8ziTzCaq25mNs0Rk72kaMyjo+TM1tay3SgO1xApjKdsSTLrnZy3BcJ1cjt1+bjVGq3cteVglRLS2yIIAqE5PyhjAUZ7MqMcMjiePCqfmvoBcFy8GtjGGYke9x5wM0+2S6zRmuaKitdNcy0UklLXKtJnEPnMtguQvZS1yKWrLXeyFilopKKyqRLRmkopUiWikopUiufJO/skgjW53IkMk+8eSFpHSNuZ7pkG6dHI0XHUOOBcBkLK1euy2hsz5AOItIXA1Qya0PMpkmNyQp3mq6MTpp16VB8nsqg0VrIBUrQdi3mzIILeOZo5Jkninml5uzxshuN1Nb5dNRAtzvMaMZU4OvFLNtiwdoCObLi3uVf+jAKLlkuRbs8a23WAJg45YcPJGCaz2iopGlFaTPYttpn4LYC4eQKI2IaJMusap2jWVCDOANYzgA1OS7a2Z1giw4eZZF1WoG712bsQ+EJ3SXpjJRS3UBVQy8DnVFSQCi0rZ+1tkANvkjZhcpKCIZArmOCBZFA09W3kmNwwQ9gC9QcAM3btOOzzVzRUtyKEtFJRWVSJaKSipqRLUzyM/Sdl+92/wCMlQtTPIv9J2X73b/jJVa1O9w/6T2KW3ha/tOyczyERSn5R+I2PbyA9Y8Q5bL/APse3trzcwf0M3uS28Ve/aOy7czSFoJSTI5JGztpOCSxyQ6ShW/aBg+avN0Tberze7NqfGr5zDjikX3asK4R5mmuZSehm9y23ipOYyehm9y23ip7om29Xm92bU+NR0Ta+rze7NqfGrLHt2/bCiXmaZFg/oZvclt4qXmUnoZvctt5/wD6p3om29Xm92bU+NR0Ta+rze7NqfGpj27fthJeZpoWUnoZvctt4qOYyehm9y23ip3om19Xm92bU+NR0Ta+rze7NqfGpj27fthJeZpnmL+hm9yW3ioNjJ6Gb3LbeKnuibb1eb3ZtT41HRNr6vN7s2p8amPbt+2El5mmeYP6Gb3JbeKuY7D+kQbxJE676C2zorUF9xLgbxCSerqOnh5Oc8AD6OibX1eb3ZtT41R+0bSKKe0eGN4tM+qR3tby2URLDKZMyXEhQjSDw7T/AI56OC4wNrh33/IB15lRwk0myRR+k59ix6aPSxU9qkg/tHCuK9m27tZrqeRM6Xmkdc9uGdmGfoIrxV7ypRDJLQTfJLRSUUqWaR6KRqKoxjN5WQQKWuaKyDsiLqiuaKmpF1RXNFK0XVFc0UqRdUVzRSpF1RXNFK0XVFc0ZpUi6ormilSLqiuaKVIuqK5opUi6r07L2g1tPFMgBaKRJVDZ0lo2DgHBBxkd9eSisXEOBabiim73ljdyyu/OJl1uz6VmlCLqYnSo1cFGcAUz+dF361ce3l8VRVFahBggSDRuUzK1K75M3UFo0017eZS23rosjdSUc2JhbL8Di7TtwcxSDGMEvx8j7pt4F2jc60SVVBaUCaeNrVU3JDktBI10irJjzZxx4ZY17IQQXchvKGo8ezt48fJH+A7qOePw67cFCjrHgqnUFHcAwBx38ajEw/lG4JMq/wBzsu4XaZs12hcuvNjcCUPKNWLQ3QAUuOBxjJ48ezzV4uW0V1syZIxfXEmsSnO9kGBFdT24Hl9pEIJHmJI81UwXLg5DNnGnOTnTjTpz3Y4Y7qSW4Z/LZm7e0k9pLHt7ySf2k0xUP5RuSZV45X2V5s7cZvbh96umTE0mY7hAhliwHPk7xO3DduQOGZg8mbnehVv70o7RxxvlidUsk0YlkQS6ooUMBEmsBkY6cHGTl8lwzeUxPEtxJPWbGpuPnOBx/VTjbQkJJMjkldBJdiSnzCc8V/V2UxMP5RuSZWjbG5PXVxcRRG/u1Elpa3OvVIcG5nghKD5TiF3xOfPp81VrlFtC6tJlRby6ZXhgmGqWRWAnhSbSwDdo14z58VArtaYKFEsoUYwokbSMcRgZwMYFeeadnYs7FmPaWJJP7Se2ggw/lG5JlSX50XfrVx7eTxUxdbbnmXTLNK69zyOw/wACa8NFZhkNpmGifIoXVFc0VtqRdUVzRSpErUlBorS4zKlJRRRWKIooooiKKKKIiiiiiIooooiKKKKIiiiiiIooooiKKKKIiiiiiIooooiKKKKIiiiiiIooooiKKKKIiiiiiIooooiKKKKIiiiiiIooooi//9k="/>
          <p:cNvSpPr>
            <a:spLocks noChangeAspect="1" noChangeArrowheads="1"/>
          </p:cNvSpPr>
          <p:nvPr/>
        </p:nvSpPr>
        <p:spPr bwMode="auto">
          <a:xfrm>
            <a:off x="76200" y="-738188"/>
            <a:ext cx="2952750" cy="1543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38" name="AutoShape 14" descr="data:image/jpeg;base64,/9j/4AAQSkZJRgABAQAAAQABAAD/2wCEAAkGBhQPDxQUDxQUFRQUFBYUFBQWFBUWFBYUFBQVFBQUFBUXGyYeFxkjGRQUHzEgIycpLC0sFh4xNTAqNSYrLCkBCQoKDgwOGg8PGjUkHCQuLyw1KSkuNCwpLCwsLCwsLSwpLC0pLCwqLCksLCwpKSwsLCktLywsLCwsLC0pKSwpLP/AABEIAKIBNgMBIgACEQEDEQH/xAAbAAABBQEBAAAAAAAAAAAAAAAAAQMFBgcCBP/EAEoQAAIBAwEDBwcHCAkFAQEAAAECAwAEERIFEyEGFBUiMVHSMkFTVJOV0yNSgZShsbMHFjVhcXSW0SRCYnWRpbLB8CUzNHKComP/xAAbAQEAAgMBAQAAAAAAAAAAAAAAAQQCAwUGB//EAEQRAAECAwIICgkBBgcAAAAAAAEAAgMREgQxBRMhQVFTYZEUMnGBkqGx0dLwFRYiIyRScpPBYgZCY6Ph4zNDgqKywvH/2gAMAwEAAhEDEQA/AMct7dSoJHH6e+nOaL3ffRa+QP8AnnNO19UsVjszrNDJhNJpb+6NA2Ki5xmcqa5ovd99HNF7vtNO1L8lYIZLoLc6d3upz130KZFgkaIFtadsgQY1DPZnjW+JZLIxpcYLcmXijuUBzjnUHzRe776OaL3faavNjsezaa1ZzCIilzzgG5QfKrJdCAFd9qUaVgxhsHI6xyTXla1tlh1IkDvvJd6rzspjVXQQiFEm+UBUnJDP5+sMZqtKxEyEEdFukj8dY0rL2tKqHNF7vtNHNF7vvrQ73Z+zDHc6DEri4uVh0TOTuYpbYRupaQq2YjOwBGXPk9gB9trsXZBkxJJGo3yKMXDFTDzhwrs2rgXiA19mglThMkVpL7EG1cH/ANgUydpWX80Xu++jmi932mrZcxWkmzt5GkcU6hFIMxkeVgUV2RdYMees2kxlcZw+QFqsVdhWayRAfctEjLK0LAlwzprmi9330c0Xu+007RmtvArJqm9EdyVO0prmi932mjmi93307RTgVk1TeiO5KnaU1zRe77TRzRe77TTtFOBWTVN6I7kqdpTXNF7vvo5ovd9pp2inArJqm9EdyVO0prmi9330vNF7vtNOVc5+VNvKhRt4A1hHbD5MtolTmepgrTacHm8nFQp6wyCc40xbNZmESgNM/wBIydSkE6VSOaL3faaOZr3faf51oVztpA1uu5uBu7Tm4JhdXjlaLdpcRoZCpOpGIwEbtOSQKc2XylaJWjZLyVneeVSIt2zxyWskSthWOn5d1fIzg9bJbtqlsCmYs7eSQ2/pU5dKznmi932mjmi932mtKi5V25d5FtpdElzI2FgTTI0rQvGCQf8AuQ6JCoGdRP8AV1NXnuOXMa3KlI2hhaE7xDCpZnM11KjRsro8YK3PBkcEZx1wOMBsI3WVu4eHd1yU5fmWec0Xu++jmi93317tozq88jR6tDSOy6tOrSWJXVpAXOMZwAO6vNXQFispE8S3ojuWFTtKa5ovd9po5ovd99O0ZqeBWTVN6I7kqdpTXNF7vtNHNF7vvp2inArJqm9EdyVO0prmi9330c0Xu+007minArJqm9EdyVO0prmi932mjmi93307RmnArJqm9EdyVO0prmi932mjmi93307RTgVk1TeiO5KnaU1zRe776OaL3faadozTgVk1TeiO5KnaV4b2ELjAx2/7UV3tDsX6f9qK+dYchsh257WAAZMgyDihW4Rm1O2vkD/nnNO5pm28gf8APOadzXvbC74aF9LewKq68pc0ZpM0Zq3WsVPck7qBGn5zo4wYi1rqAl30JyMxSAHdiXiUPdwyKtNjtTZQtwCsQm3ESktExUyi2IdgTE4B3pwcqQSobjk4zjNT3IfYBvr+KIjKatcnEjEacW4jszwX9rCuVhDEwoUS0xXkNaC4yOYD+m9bGTJACtW4srSC1S/iVZHjE7ZiOSr3MpQl0UMzbsxAxnC6A3Y4UGFk2naIJ8iGV+bxtGwgEac5KmGSMLo8gLM8mcIC8CH9uh/ll5P7+yWZB1rdiTj0T4D8PPghD+oaqw7NcP8AZjCTMM2LhRJDpkOaDkBBnkzyIl5C2RmYt1KXNGaTNGa9jWq6WjNJmjNK0S5ozSZozStEtGaTNGaVolzRSZozStEuaM0maM0rRX+D8pyx3c86wEieWKUqTGundPK+AyINTZkUhzx6nHUCRTFvy23t6zxW5d54I7ZYiVALh4NOXjCs4O5xxORqHHAqj5rRPyL7A3141wwOiBeqeGDI4Kjt7l1Hh/Z+nzmF4llwXYotsc3it0nKcgaL85kNK3Qw57g1Ru3eWRLt8nLHcxyIFcy+Q0M8spdo0VUaQtJxyMZBIAzgV7b+1ud3MkoXQrHEcfDEcSjTFEuABhUCr2earf8Alk2DuL4TqOpcLk9mBIgCuOHeNLce0saz/NWMB2uBbbHCtkISqbpnI/vDmIl/6oiNLXFpS0ZpM0Zrt1rUlopM0ZpWiXNGaTNGaVolozSZozStEuaM0maM0rRLmjNJmjNK0S5opM0ZpWi8t/5vp/2oovvN9P8AtRXzjDpnbn83/EK5C4oTlt5A/wCeenKatz1R/wA89OZr2Vjf8PD+lvYFXdeUtFJmjNWa1jJLVu5EctI9lLI6wmWeQ6clgqJEMHgRkklu0YHkrxPmqGasOzbPd7NuLjHWd1t0OfJBw8pxjjlcL9J+mhhGzwbZAMC0CbHETEyJ5biRIynlK1vj4iTheSAOUmS0XlB+VAwiGO5t1kiurKGSQIxVhv0YSKAcgjGMA48/E+bHp9OttBJXJ0lgAxXPAsASAcfrNX7lNDYlLHnctyknR9rgRRoy6dBwcswOc5qE5tsr0977CLx15b9nhY8HQKoEJ4LuNJri0kEyIvF2cX51di1POUqsUVZ+bbK9Pe+wi8dHNtlenvfYReOvSel2at/23dy04vaN6rFFWfm2yvT3vsIvHRzbZXp732EXjp6XZq3/AG3dyYvaN6rFFWfm2yvT3vsIvHRzbZXp732EXjp6XZq3/bd3Ji9o3qsUVZuTqWHOpxcMxt9C7lnGl9RuIBqKqcHCGUkZ4gHiDgj3bbtdnSRlbV4kZpVETlperl5t+ZiQQIgNzoIGcY7Trq1w0TApOWWbT3Z1FKpdFTk623RsZQqLgS9cZLSOrbz9QEaIqxd+oytx6uBBZreyNVPlkoklopM0ZrOtRJLWqcgeXtvZpbWcETu80sYlkJCKJJmRW0rxJCggebOn9eayrNS/I8/9Ss/3qD8ZK4WH7BAwhY3MtEy1oLpAyBIBlOWUy0TlpW2E4sdkWkcutvtfwzWslndK8UrGGVI2eNmjLqCeAIDISOGeLZ81Zl+btz6vP7GT+Va7tG+QTSAzRDEj8Dt6aMjrHgYwuI//AF83ZXn6QT08X8RT+CvC4HwvEwZZxBs1nkw5ZVA5SBOU3zE75KzEhh5mT53LKvzdufV5/YyeGj83bn1ef2MnhrVekE9PF/EU/go6QT08X8RT+Cux612zUdbfGsMQ3T53LKvzdufV5/Yyfyo/N259Xn9jJ4a1XpBPTxfxFP4KOkE9PF/EU/gp612zUdbfGmIbp87llX5u3Pq8/sZP5Ufm7c+rz+xk8Nar0gnp4v4in8FHSCeni/iKfwU9a7ZqOtvjUYhunzuWVfm7c+rz+xk8NH5u3Pq8/sZPDWq9IJ6eL+Ip/BR0gnp4v4in8FPWu2ajrb40xDdPncsq/N259Xn9jJ/Km5diTpjVDKuo4XMbjJwTgZHE4B4fqrWekE9PF/EU/gqI29dB5LQJIrnnkRwm1ZL04GckxMo0jGet9Hnq3Yv2ktUeO2G6DIHPNv4eexao7BDhueDcJrMKK9e2kVbqYR40CWQLg5GkOwXB8/DFePNezESYmtDDU0O0paKTNGamtZLz3vm+n/aikvPN9P8AtRXgMMmdsfzdgVqHxU5b+SP+eenKag8kf889So5O3BxiIkmNZcAqWEb7vQ7KDlQd7HjOM6hXq7NEDYEOZ/dHYFoIylR9FSZ5MXIZVMRDMZAFLIG+RMglOknIVTDKC3YNB41zJybuVDloXAQ6WyMYI0ZxntHykfEZHXU+cVux7NKiSjqvlvBveTrYJJilLEDjjEgzq7hofV/hVM2hsuW3YLOjITqwG/8A5yPE/wDg8br+1TVm5P35j2NfAkYLoqgkDjLpRiO86RnH9n9taoz6gC3SFzMJMcWQ3NvD2Hrl+VKcp7qyVLEXcM8j9H2uGjmVF06DgYKnjnNQfP8AZfqt39ZT4dTfKe3smSxN3NOknR1rhY4lddOg4OSw45zUHzLZXrN39Xj+JXksHug8HbVjp5eLjKbzdLJLkXcfOebqS8/2X6rd/WU+HRz/AGX6rd/WU+HScy2V6zd/V4/iUcy2V6zd/V4/iVeqgfx/5qwy7OpLz/Zfqt39ZT4dHP8AZfqt39ZT4dJzLZXrN39Xj+JRzLZXrN39Xj+JSqB/H/mpl2dSXn+y/Vbv6ynw6Of7L9Vu/rKfDpOZbK9Zu/q8fxKOZbK9Zu/q8fxKVQP4/wDNTLs6kvJ3allFcztNETAyKsSPiR1POLdidWMagiynOMHsOQSD79t7W2fcIUjCxa5U0sIMGEB5jNISuGdZA8RCcdOnHDSMx/J2Gw51OLlmNuEXcu40PqNxbjUVU8cIZSVzxUHBBwR79uWWz3jK2rxI7SoImLycMvNv98TkCIDc6CBkgjtOvHUqZUD7WbsF88s9M8t81goZL626MeLQRcmaJw5VTlRvg4D9qrho+r5yM8fNB1MlYOjcndc43yBdLSb0x6Zt5vFJ0gA7nBA8/fqqFq9DcPalO/P+NixKWiuc0ua21qEtS/I/9JWf71B+MlQ9S/I4/wDUrP8AeoPxkqpb3/Cxfpd2FZN4wWx3+0mEsg310MOwwOhsDrHgN42vH/tx7+NR20duPGgPObiMbyJWkkTZEiIjyojuUhJdsKzHAHaO6m9qbEkaeUiDIMjnPQ1vJnLHjvDKC/8A7Ece2vN0DJ6A+47X41fI7LDsTaHPMMgSJFBy7OKewq+4u270/bcqZ2ldZZFiAKLjeWLaYGkmWS8zuutuwkfyY8vXqHAgV6m5QOFBS5WRjDI+702q5kWztJUj/wC3k5kll7OP9XtU1G9ASeg/yO1+NR0BJ6D/ACO1+NXZNowQTPFQ+j/bWuUTSfPOvdc8oiAxF8oQStFvdFm+MbSEIbSIuseaZkwO3Grspq15XTEyicrCVkt1QbyzfKS3LRO+VixwQZ//AF5LADz9ASeg/wAjtfjUdAyeg/yO1+NThGCJSxUPo/2klE0nzzqRk5QY1ZvQqgSlXCWbmQrBdO6iPdggxPFCvE9fX/bXEUvK6fpk23OVNsCwDBLXjiAuMSboA5cAebtxwNOdASeg/wAjtfjUdASeg/yO1+NUttGCBP3UO6XF6/8ACUSiaT551KbL2y0s0iyXsaapIUhUi0B6sCXF0rHdELjVuxqPVOeLlTnpduHPC7VkKxkyabVTGrtf63IMWMqILYEcRlj2hgaiOgZPQf5Ha/Go6Ak9B/kdr8asTHwSf8uH0f7SmT9J8869+zdtySQRu81zqaNGbSNihdTKCdIdgwGT2MAe/jURyv24YhbSM80gjuFfTJ0djAV845oxfOO/q/ZXp6Bk9Afcdr8aovbWxcSWoni0RtdRox6OitQc56muORi2cY0/T5qwwYyycNY5hZecjWEG45AZBarUfcPrBIkZ8igtpch5n1S2mJ4yzHCnEqZ66h0OOtoZTgccns7M1eSMqSGBBHAgjBH7Qat1hysl2ZNeRsA7GUkagcbwSYZj2HDISfoXvqL5RWpkAu0dpIpTglm1PFJgsYX/AGccHGCK+lQ4rgZOuzFcGyRo7X0RpFhlS7TknI/i6clB0VzmjNWK11kxeeb6f9qKLvzfT/tRXicLGdrfzdgVmHxV3B5I/wCeetF2btm9E0AijTW+z1CBpGdDbQ7rLCPJCllsiGTHWDHhxFZzCeqKn4eWEqiPqxExQtbqxQ5MDrIrRthhkESvx7ePbwruNBdAZITyC/kWrOVcbS42hdOkkUKdRbxgTK25+VkvFlUxucGZTPIQpGoqq5BGc+DaV9dXZjilt7dpLoSw27E8UImVZigc/JnexPpyAVEjKOrpVYHZ3Lm5t4t1GU3euR9JXPCWN43jyTnRh2OnPbx7aYPKhykSGOEiFmMWqPVpDyGVk4nDKST5WTjz+eoEJwdOQ2de3T+UmueU19LNc5nILpHFH1X1jEcSLnJJwxwWYHiGZsgHNP7VlEFrFbpkmTTcyv5mLLiNE/sqCc5/rZ7qjdrbWku5mlmOp2Cgnj2IixoMk5OFVRkkk4ySTxqSC73ZeW7becKh/sTKSyfsDrq/+jVoGTWgqnacjmON1XWcgO/vzL3cv+2x/u20/wBDVVK0TlPaWTpYm7nmjfo61wqQh106Dg6iw45zwqC6O2X63dfVV+JXCwZhFkOysaWvyTuY4i83ECRV97JuVYoqz9HbL9buvqq/Eo6O2X63dfVV+JXR9Kw/kf8Abf4VjQfJVYoqz9HbL9buvqq/Eo6O2X63dfVV+JT0rD+R/wBt/hSg+SqxRVn6O2X63dfVV+JR0dsv1u6+qr8SnpWH8j/tv8KUHyVWKKs/JyawiupxckyQGNViZ4zr1c4tyXCjOCIxKcE4IBXPWxXu27cbOmjKW5ijLSpu33Uo3fXm37ylUy0bAw6FAYgADCnVm1wqZHsmR2eedYyVKoqalnhGzUUbpp2l1HCOssaLrGGcriTXqU41YUIuASzYhK3NiTUSS0UlGayrRLUxyO/SVn+9QfjJUNUxyO/SVn+9W/4yVUtzvhon0u7Csm3haNte+sxcTB5NnBhK+oNHel86znUVbGc9uOFePpCx9Jsz2V/4qoPKn/z7r94m/FeouvOWbALHQWHHPygZxo5FtMXLctS6QsfSbM9lf+KjpCx9Jsz2V/4qy2it/q+zXv3jwqMbsC1LpCx9Jsz2V/4qOkLH0mzPZX/irLaKer7Ne/ePCmN2Bal0hY+k2Z7K/wDFR0hY+k2Z7K/8VZbminq+zXv3jwpjdgWpdIWPpNmeyv8AxU9cyWkWneNs1daB1zFfjUjeSw63YcVmWyY42njFw2iLUNbYY9UcSAFBOTjH01d/ykXltNDAUJWQRJLGCpAaGXgFyOAIxnBxwB78Vg7ALA4DHP3jwqhHwg6HaIcEQ5h05mRyaP66BlUh0hY+k2Z7K/8AFUPymubV0iEUlmMTKWa3juhIqANqb5VtJHZwHHOP11RaKtWfArYEVsQRnmWYkS7Fde+ppElJ7XvDe3ckkaNmVyVQAlseYYGcnA8366d2TLLbyEPE7Rv1JoirYdQyqR2cHDMuD2hiO+k5JbW5pexShDIVLKEUgFjIjRgDII/r9hHGrZYcqpLe3aPmjabac7x2ZIij87t7rdBVUKrEWbqVAPEAgDSQetEiub7IExkz+diriAzF4vNKW65VTbmwjDI25EjxBVckxurRhuISYEYVh/gcg+evB0fJgHdvhhlTobBGQuQccRllH7SO+r9JtiZIbwtZyLE9xMJJGMcRidraSCSNQqhDIBI3aCSC3DVhgR8oJjdMRZS76NmNzFrO7VnijigjSFgUULNHE6qQWyqKCdINYC0xNHWFmxlLQCZ7Ss0vUIOCCCCQQeBBHaCKSlvZCxyxJJJJJOSSeJJJ7TSV53CRnaXc3YFYZcli8kV3TcXkiu670B3um8g7FrN6XNFc0VuqULqrxBEIeTshwc3Ey8cAcFkXHHzr8k30saotXbatwG2BaBTnTOyuB5j8s2D9BU/SKwe65cvCIJMFubGN6pntC835QO2x/uy0/wBDVU6tf5QO2w/uy0/0NVTrn4Jd8Izn7Suu/jFdZopKSunUsF1RmuaWlSJaK5opUi6ormilSLqiuaWlSJaM1zRSpF1UvyO/SVn+9W/4yVD1Mcjf0lZ/vVv+MlVLa74aJ9J7FLbwuOVX/n3X7zN+K9eqwntl2dKJFBuGuEVfnrDu3LsMqRjUF7MHJHHGa8nKr/z7r95m/Feouln9qzwxsHYhvK0yGXY4Zte6xqAQBZmHNzcJuw+risxi3okYZ0gqVDMCCuyeiA9kLjcaQEFwflCCeaT70tpAx8vue3VknK6QGBpnJCeBLkm707vczBda6l3piYQ8NDgdfTxKsB2kEVcdk3WxRNJvmTS93JKmbeUokMUsRhiPawV03/AA+UudOnB0xBTMTceRSE3Edl6m1838mPe4EmMf07XuMf1tPMfJ8+fPqry2bbN3qb8R7rmtuMqQTzgvZb8soUMMf0kkMxyA2krkV3tO/wBlmydYRFr5uAo3TCbf7qwCHXpxwdLzV1sEk9uRWf1shtqmSSOVCvXtYpziXc43e9fd4zjRrOjGeOMY7akOSFtBJclbvTu9zOw1voUyLC5iGdadrhRjUuezIqDpc1aOVtM1itD2TsfZjpAZnjDtLCJlM+kCNr26RzwkOMQpFnrHAKNnrFi4qWFzCOeyRo6MYUMb4dLeE2ZUoBLIjYSS7OGLs5XCnK6arPJGa2UuLkojkxbuSWIzRKm8G/zGAdTlMYyMYDDIJBq3Hou0tVEqqZxarLGTbg783L7zq6i4BQKE+UAx1sas5FJ5cHHKb/PMoNFQnKebTtkocWFks7CZbcLuHmCxXDOoeCWRubmTfEFpY00AqxPWQgAkiqTTt9Oryu0abtGdmSMMWCKWJVAx4nAwMntxTFXIc23lSn7S5MUiOACUZWAPYSpBwf8ACp+95ZbxLpFi0C7l38mmV/8AufKgj9cZ3x6p+aONVmpnkpao9xrm/wC1ApnkHDiqY0rg9uXKLjz5o+k5StcWJimF5zeZc6svKnlnOsZtZ1TU1vAsm7Z0ZZFSXIfzHImGpB1eAAxxqOPLz+lS3It01zD5VGd2ifip0tGeDRnTgq2e3gVIzVZvbtppXkfynZnbuyxJP30xWAhMAuUw6wwVmZz8qbufNSUXHmorgW8ztDubsCssuXUfYK6zXEfYK6rrQXe7byDsWs3pc0ZpKK21KEuakLPauiCWF8lJMMADjTKnkv8ArGMqR+vPaBUdQKipYvY14k7l3LSOVENgUseeSXKSdHWmBFHGy6dBwcswOc5qC5tsj0997CHx0v5Qe2w/uyz/ANDVU64ODrM51ma4RXC/ICJXn9K3vOW5Wvm2yfT33sIfHRzbZPp772EPjqqUVe4I7XP3jwrGrYrXzbZHp772EPjo5tsn0997CHx1VKKcEdrn7x4Uq2K1822T6e+9hD46ObbI9Pfewh8dVSinBHa5+8eFKtitXJxNn86nFyWNvoUQs40yajcW41FVJBxGZSRnioPEHBHv25a7OkjK2rxIzSoInLS9XLzc4MxwQIgNzoIGcY8+uqNRVqg5PaKxU5I1sdmJpUC6FyQ5LMWaExkghcBVUHA85zk5wQBCZpKK2gyRLmjNJRWVShLmpjkaf+p2f73b/jJUNUxyN/Sdn+92/wCMlVbY74eJ9J7Csm3hc8qv/Puv3mb8V6iq2fatnbm4lLRWRO8fJbZu0HYnWc6nU6WP6xwPmry8yt/RWPuvaX8689Z/2ha2E1uKdkAzHRyLaYWW9ZHRWucyt/RWPuvaX86OZW/orH3XtL+dbvWNmqduPcoxW1ZFS1rnMrf0Vj7r2l/OjmVv6Kx917S/nT1jZqnbj3JidqyOkrXeZW/orH3XtL+dHMrf0Vj7r2l/OnrG3VO3HuTE7Vl2yHiE8fOFLRasOASDpPAkFePDOfoq8flJ2bb28MGnU0u6SGLLZAii46yFAyx1AceBycDhUzzK39FY+69pfzp65EUuneJZNoQRrnZe0uCL5Kjj2DJqPWJk/wDCduPcqEfB7olohxg+QbOYnfo/rpGRY7SVrvMrf0Vj7r2l/OvDtTZ8MmiFUtk37GLVFZXkDBjG7xnVMdJAkVMgccHuzViz4cbHithiG4TzkGXYrUYYqGYhuGXmWYZqembm2z1TiHu23jjGPkIiRF9DPrb/AOB+0xuzdmNNcpD2Fn0k54KB5bZ7gAT9FO8odpC4uHZM7sYSIHPCJBpjHH9Qz+0mu7UqkT3kRrMw9o/9evL/AKVHZozSUVNStLifzUUk3morg2wzjHm7FtbclTsrquE7KXNX4bvYHIFiV1mjNc0VnWoXVANc5ozStFbvyhdth/dln/oaqnV3v9tbMu47Y3JvlkhtYbdhGkGgmJMEgs+e0nu81eLRsb5+0vZ2viri2O1mBBbDfDdMfp2ra5szOaquaM1a9Gxvn7S9na+KjRsb5+0vZ2viq36RGrf0SsaNqqlGatejY3z9peztvFRu9jfP2l7O28VPSI1b+iUo2qqZoq16NjfP2l7O18VG72N8/aXs7bxU9IjVv6JSjaqpmjNWvRsb5+0vZ2vipNGxvn7S9na+KnpEat/RKUbVVaM1atGxvn7S9na+Kqo3bw7KsQbVjZ+yRLSJKC2SXNFc5ozVitYrrNTHIz9J2X73b/jJULUzyM/Sdl+92/4yVVtb/h4n0nsWTbwtm2htGcTSAG0wHYDVta5RsajjKBsKf7I7OyvP0ncfOs/fF14672ldyieTElyBvHwBtOyQAaj2Iy5UfqPEV5uezeluveth4a+Yw2CgZG3fOfErhT3Sdx86z98XXjo6TuPnWfvi68dVy65R3A2ilubu4ijkibSTdQTYmZZBCTJGukKZBGNJx28SAc1PXsjA4h2pK7KrlgLmIls2900BUaRgmS3iOkaj/SNPDRqbrw8ERYjA8Bsjl4z/AMTCwMQBO9J3HzrP3xdeOjpO4+dZ++Lrx1C2+17gPYJPeXSb9C1y28jGhhv+oGPBWxHGdJH9bt4jDtxtiVDEI7+acO0ImkW5ijWBXgtX3mHTLBnlmwDg/J6fKBrZ6EjaGdJ6jGBSvSdx86z98XXjo6TuPnWfvi68dVG45WXQ2ultzy4W3a5jiLM6g7ppQjPrOR5Jzq7PPjHCp+LaLtO6ttOaNTBEsQaePULudpQgcaThQIslSex1JdcgVJwHHGZnSemMC9/Sdx86z98XXjo6TuPnWfvi68dNSXRFwEj2jcSqXlBxcRAqEvbS34kL/VimuH1djBFbhhlEPsvbdzKhbnN7IN5Iqul5YorKrsqkLJ1uwDj2HzcKrx8FxILanhkruM4dslIeCp3pO4+dZ++Lrx155tpNvoWuWgCo0rru7+a5OpbeXOtHJCroMh1duQBnjg+bpG59Nf8A1/ZtQvKTaFzm3w1zKTcKFjnubSaNyyuhQrBxGpWZSTwwx762YMhBtrhn2b8ziTzCaq25mNs0Rk72kaMyjo+TM1tay3SgO1xApjKdsSTLrnZy3BcJ1cjt1+bjVGq3cteVglRLS2yIIAqE5PyhjAUZ7MqMcMjiePCqfmvoBcFy8GtjGGYke9x5wM0+2S6zRmuaKitdNcy0UklLXKtJnEPnMtguQvZS1yKWrLXeyFilopKKyqRLRmkopUiWikopUiufJO/skgjW53IkMk+8eSFpHSNuZ7pkG6dHI0XHUOOBcBkLK1euy2hsz5AOItIXA1Qya0PMpkmNyQp3mq6MTpp16VB8nsqg0VrIBUrQdi3mzIILeOZo5Jkninml5uzxshuN1Nb5dNRAtzvMaMZU4OvFLNtiwdoCObLi3uVf+jAKLlkuRbs8a23WAJg45YcPJGCaz2iopGlFaTPYttpn4LYC4eQKI2IaJMusap2jWVCDOANYzgA1OS7a2Z1giw4eZZF1WoG712bsQ+EJ3SXpjJRS3UBVQy8DnVFSQCi0rZ+1tkANvkjZhcpKCIZArmOCBZFA09W3kmNwwQ9gC9QcAM3btOOzzVzRUtyKEtFJRWVSJaKSipqRLUzyM/Sdl+92/wCMlQtTPIv9J2X73b/jJVa1O9w/6T2KW3ha/tOyczyERSn5R+I2PbyA9Y8Q5bL/APse3trzcwf0M3uS28Ve/aOy7czSFoJSTI5JGztpOCSxyQ6ShW/aBg+avN0Tberze7NqfGr5zDjikX3asK4R5mmuZSehm9y23ipOYyehm9y23ip7om29Xm92bU+NR0Ta+rze7NqfGrLHt2/bCiXmaZFg/oZvclt4qXmUnoZvctt5/wD6p3om29Xm92bU+NR0Ta+rze7NqfGpj27fthJeZpoWUnoZvctt4qOYyehm9y23ip3om19Xm92bU+NR0Ta+rze7NqfGpj27fthJeZpnmL+hm9yW3ioNjJ6Gb3LbeKnuibb1eb3ZtT41HRNr6vN7s2p8amPbt+2El5mmeYP6Gb3JbeKuY7D+kQbxJE676C2zorUF9xLgbxCSerqOnh5Oc8AD6OibX1eb3ZtT41R+0bSKKe0eGN4tM+qR3tby2URLDKZMyXEhQjSDw7T/AI56OC4wNrh33/IB15lRwk0myRR+k59ix6aPSxU9qkg/tHCuK9m27tZrqeRM6Xmkdc9uGdmGfoIrxV7ypRDJLQTfJLRSUUqWaR6KRqKoxjN5WQQKWuaKyDsiLqiuaKmpF1RXNFK0XVFc0UqRdUVzRSpF1RXNFK0XVFc0ZpUi6ormilSLqiuaKVIuqK5opUi6r07L2g1tPFMgBaKRJVDZ0lo2DgHBBxkd9eSisXEOBabiim73ljdyyu/OJl1uz6VmlCLqYnSo1cFGcAUz+dF361ce3l8VRVFahBggSDRuUzK1K75M3UFo0017eZS23rosjdSUc2JhbL8Di7TtwcxSDGMEvx8j7pt4F2jc60SVVBaUCaeNrVU3JDktBI10irJjzZxx4ZY17IQQXchvKGo8ezt48fJH+A7qOePw67cFCjrHgqnUFHcAwBx38ajEw/lG4JMq/wBzsu4XaZs12hcuvNjcCUPKNWLQ3QAUuOBxjJ48ezzV4uW0V1syZIxfXEmsSnO9kGBFdT24Hl9pEIJHmJI81UwXLg5DNnGnOTnTjTpz3Y4Y7qSW4Z/LZm7e0k9pLHt7ySf2k0xUP5RuSZV45X2V5s7cZvbh96umTE0mY7hAhliwHPk7xO3DduQOGZg8mbnehVv70o7RxxvlidUsk0YlkQS6ooUMBEmsBkY6cHGTl8lwzeUxPEtxJPWbGpuPnOBx/VTjbQkJJMjkldBJdiSnzCc8V/V2UxMP5RuSZWjbG5PXVxcRRG/u1Elpa3OvVIcG5nghKD5TiF3xOfPp81VrlFtC6tJlRby6ZXhgmGqWRWAnhSbSwDdo14z58VArtaYKFEsoUYwokbSMcRgZwMYFeeadnYs7FmPaWJJP7Se2ggw/lG5JlSX50XfrVx7eTxUxdbbnmXTLNK69zyOw/wACa8NFZhkNpmGifIoXVFc0VtqRdUVzRSpErUlBorS4zKlJRRRWKIooooiKKKKIiiiiiIooooiKKKKIiiiiiIooooiKKKKIiiiiiIooooiKKKKIiiiiiIooooiKKKKIiiiiiIooooiKKKKIiiiiiIooooi//9k="/>
          <p:cNvSpPr>
            <a:spLocks noChangeAspect="1" noChangeArrowheads="1"/>
          </p:cNvSpPr>
          <p:nvPr/>
        </p:nvSpPr>
        <p:spPr bwMode="auto">
          <a:xfrm>
            <a:off x="76200" y="-738188"/>
            <a:ext cx="2952750" cy="1543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046" name="Picture 22" descr="http://non-xtal.gsnu.ac.kr/ms/electric/N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2060849"/>
            <a:ext cx="2729049" cy="1368152"/>
          </a:xfrm>
          <a:prstGeom prst="rect">
            <a:avLst/>
          </a:prstGeom>
          <a:noFill/>
        </p:spPr>
      </p:pic>
      <p:grpSp>
        <p:nvGrpSpPr>
          <p:cNvPr id="18" name="그룹 17"/>
          <p:cNvGrpSpPr/>
          <p:nvPr/>
        </p:nvGrpSpPr>
        <p:grpSpPr>
          <a:xfrm>
            <a:off x="2483768" y="3717032"/>
            <a:ext cx="4968552" cy="1512168"/>
            <a:chOff x="1979712" y="3717032"/>
            <a:chExt cx="6048672" cy="1512168"/>
          </a:xfrm>
        </p:grpSpPr>
        <p:pic>
          <p:nvPicPr>
            <p:cNvPr id="3074" name="Picture 2" descr="http://t3.gstatic.com/images?q=tbn:ANd9GcSH9y5B7SAEqqeKtwL6yg5iKhmDi7DQOvLbZe-ToWSAD0IzzG2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228184" y="3717032"/>
              <a:ext cx="1800200" cy="1512168"/>
            </a:xfrm>
            <a:prstGeom prst="rect">
              <a:avLst/>
            </a:prstGeom>
            <a:noFill/>
          </p:spPr>
        </p:pic>
        <p:pic>
          <p:nvPicPr>
            <p:cNvPr id="1044" name="Picture 20" descr="http://non-xtal.gsnu.ac.kr/ms/electric/realNa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51920" y="3789040"/>
              <a:ext cx="2304256" cy="1368152"/>
            </a:xfrm>
            <a:prstGeom prst="rect">
              <a:avLst/>
            </a:prstGeom>
            <a:noFill/>
          </p:spPr>
        </p:pic>
        <p:pic>
          <p:nvPicPr>
            <p:cNvPr id="1048" name="Picture 24" descr="http://non-xtal.gsnu.ac.kr/ms/electric/Na-n.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979712" y="3861048"/>
              <a:ext cx="1872208" cy="1224136"/>
            </a:xfrm>
            <a:prstGeom prst="rect">
              <a:avLst/>
            </a:prstGeom>
            <a:noFill/>
          </p:spPr>
        </p:pic>
      </p:grpSp>
      <p:sp>
        <p:nvSpPr>
          <p:cNvPr id="22" name="직사각형 21"/>
          <p:cNvSpPr/>
          <p:nvPr/>
        </p:nvSpPr>
        <p:spPr>
          <a:xfrm>
            <a:off x="107504" y="2132856"/>
            <a:ext cx="1512168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ko-KR" sz="1000" u="sng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Pauli</a:t>
            </a:r>
            <a:r>
              <a:rPr lang="ko-KR" altLang="en-US" sz="1000" u="sng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의 배타원리</a:t>
            </a:r>
            <a:endParaRPr lang="en-US" altLang="ko-KR" sz="1000" u="sng" dirty="0" smtClean="0">
              <a:solidFill>
                <a:schemeClr val="bg2">
                  <a:lumMod val="25000"/>
                </a:schemeClr>
              </a:solidFill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 : </a:t>
            </a:r>
            <a:r>
              <a:rPr lang="ko-KR" altLang="en-US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한 양자상태에 동일한 전자가 </a:t>
            </a:r>
            <a:r>
              <a:rPr lang="en-US" altLang="ko-KR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2</a:t>
            </a:r>
            <a:r>
              <a:rPr lang="ko-KR" altLang="en-US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개 이상 존재하지 못함</a:t>
            </a:r>
            <a:endParaRPr lang="en-US" altLang="ko-KR" sz="1000" dirty="0" smtClean="0">
              <a:solidFill>
                <a:schemeClr val="bg2">
                  <a:lumMod val="25000"/>
                </a:schemeClr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/>
        </p:nvGraphicFramePr>
        <p:xfrm>
          <a:off x="2339752" y="5373216"/>
          <a:ext cx="5472609" cy="12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309"/>
                <a:gridCol w="2197906"/>
                <a:gridCol w="2240394"/>
              </a:tblGrid>
              <a:tr h="2134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구분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기체원자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(gas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atom)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고체원자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(solid atom)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34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원자 간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거리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far</a:t>
                      </a:r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Near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570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에너지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준위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띄엄띄엄</a:t>
                      </a:r>
                      <a:endParaRPr lang="en-US" altLang="ko-KR" sz="1100" b="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same</a:t>
                      </a:r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energy level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연속적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띠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(continuous band)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34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스펙트럼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 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선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(line)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연속</a:t>
                      </a:r>
                      <a:r>
                        <a:rPr lang="en-US" altLang="ko-KR" sz="11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휴먼엑스포" pitchFamily="18" charset="-127"/>
                          <a:ea typeface="휴먼엑스포" pitchFamily="18" charset="-127"/>
                        </a:rPr>
                        <a:t>(continuous)</a:t>
                      </a:r>
                      <a:endParaRPr lang="ko-KR" altLang="en-US" sz="11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직사각형 23"/>
          <p:cNvSpPr/>
          <p:nvPr/>
        </p:nvSpPr>
        <p:spPr>
          <a:xfrm>
            <a:off x="107504" y="6093296"/>
            <a:ext cx="165618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1000" dirty="0" err="1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에너지띠</a:t>
            </a:r>
            <a:r>
              <a:rPr lang="en-US" altLang="ko-KR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(energy</a:t>
            </a:r>
            <a:r>
              <a:rPr lang="ko-KR" altLang="en-US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band)</a:t>
            </a:r>
          </a:p>
          <a:p>
            <a:r>
              <a:rPr lang="ko-KR" altLang="en-US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     금지된 </a:t>
            </a:r>
            <a:r>
              <a:rPr lang="ko-KR" altLang="en-US" sz="1000" dirty="0" err="1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에너지띠</a:t>
            </a:r>
            <a:endParaRPr lang="en-US" altLang="ko-KR" sz="1000" dirty="0" smtClean="0">
              <a:solidFill>
                <a:schemeClr val="bg2">
                  <a:lumMod val="25000"/>
                </a:schemeClr>
              </a:solidFill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1000" dirty="0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     허용된 </a:t>
            </a:r>
            <a:r>
              <a:rPr lang="ko-KR" altLang="en-US" sz="1000" dirty="0" err="1" smtClean="0">
                <a:solidFill>
                  <a:schemeClr val="bg2">
                    <a:lumMod val="25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에너지띠</a:t>
            </a:r>
            <a:endParaRPr lang="en-US" altLang="ko-KR" sz="1000" dirty="0" smtClean="0">
              <a:solidFill>
                <a:schemeClr val="bg2">
                  <a:lumMod val="25000"/>
                </a:schemeClr>
              </a:solidFill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63688" y="188640"/>
            <a:ext cx="3888432" cy="526210"/>
          </a:xfrm>
        </p:spPr>
        <p:txBody>
          <a:bodyPr>
            <a:normAutofit/>
          </a:bodyPr>
          <a:lstStyle/>
          <a:p>
            <a:r>
              <a:rPr lang="ko-KR" altLang="en-US" sz="1800" dirty="0" err="1" smtClean="0"/>
              <a:t>에너지띠</a:t>
            </a:r>
            <a:r>
              <a:rPr lang="en-US" altLang="ko-KR" sz="1800" dirty="0" smtClean="0"/>
              <a:t>(Energy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Band)</a:t>
            </a:r>
            <a:endParaRPr lang="ko-KR" altLang="en-US" sz="1800" dirty="0"/>
          </a:p>
        </p:txBody>
      </p:sp>
      <p:sp>
        <p:nvSpPr>
          <p:cNvPr id="1034" name="AutoShape 10" descr="data:image/jpeg;base64,/9j/4AAQSkZJRgABAQAAAQABAAD/2wCEAAkGBhQPDxQUDxQUFRQUFBYUFBQWFBUWFBYUFBQVFBQUFBUXGyYeFxkjGRQUHzEgIycpLC0sFh4xNTAqNSYrLCkBCQoKDgwOGg8PGjUkHCQuLyw1KSkuNCwpLCwsLCwsLSwpLC0pLCwqLCksLCwpKSwsLCktLywsLCwsLC0pKSwpLP/AABEIAKIBNgMBIgACEQEDEQH/xAAbAAABBQEBAAAAAAAAAAAAAAAAAQMFBgcCBP/EAEoQAAIBAwEDBwcHCAkFAQEAAAECAwAEERIFEyEGFBUiMVHSMkFTVJOV0yNSgZShsbMHFjVhcXSW0SRCYnWRpbLB8CUzNHKComP/xAAbAQEAAgMBAQAAAAAAAAAAAAAAAQQCAwUGB//EAEQRAAECAwIICgkBBgcAAAAAAAEAAgMREgQxBRMhQVFTYZEUMnGBkqGx0dLwFRYiIyRScpPBYgZCY6Ph4zNDgqKywvH/2gAMAwEAAhEDEQA/AMct7dSoJHH6e+nOaL3ffRa+QP8AnnNO19UsVjszrNDJhNJpb+6NA2Ki5xmcqa5ovd99HNF7vtNO1L8lYIZLoLc6d3upz130KZFgkaIFtadsgQY1DPZnjW+JZLIxpcYLcmXijuUBzjnUHzRe776OaL3faavNjsezaa1ZzCIilzzgG5QfKrJdCAFd9qUaVgxhsHI6xyTXla1tlh1IkDvvJd6rzspjVXQQiFEm+UBUnJDP5+sMZqtKxEyEEdFukj8dY0rL2tKqHNF7vtNHNF7vvrQ73Z+zDHc6DEri4uVh0TOTuYpbYRupaQq2YjOwBGXPk9gB9trsXZBkxJJGo3yKMXDFTDzhwrs2rgXiA19mglThMkVpL7EG1cH/ANgUydpWX80Xu++jmi932mrZcxWkmzt5GkcU6hFIMxkeVgUV2RdYMees2kxlcZw+QFqsVdhWayRAfctEjLK0LAlwzprmi9330c0Xu+007RmtvArJqm9EdyVO0prmi932mjmi93307RTgVk1TeiO5KnaU1zRe77TRzRe77TTtFOBWTVN6I7kqdpTXNF7vvo5ovd9pp2inArJqm9EdyVO0prmi9330vNF7vtNOVc5+VNvKhRt4A1hHbD5MtolTmepgrTacHm8nFQp6wyCc40xbNZmESgNM/wBIydSkE6VSOaL3faaOZr3faf51oVztpA1uu5uBu7Tm4JhdXjlaLdpcRoZCpOpGIwEbtOSQKc2XylaJWjZLyVneeVSIt2zxyWskSthWOn5d1fIzg9bJbtqlsCmYs7eSQ2/pU5dKznmi932mjmi932mtKi5V25d5FtpdElzI2FgTTI0rQvGCQf8AuQ6JCoGdRP8AV1NXnuOXMa3KlI2hhaE7xDCpZnM11KjRsro8YK3PBkcEZx1wOMBsI3WVu4eHd1yU5fmWec0Xu++jmi93317tozq88jR6tDSOy6tOrSWJXVpAXOMZwAO6vNXQFispE8S3ojuWFTtKa5ovd9po5ovd99O0ZqeBWTVN6I7kqdpTXNF7vtNHNF7vvp2inArJqm9EdyVO0prmi9330c0Xu+007minArJqm9EdyVO0prmi932mjmi93307RmnArJqm9EdyVO0prmi932mjmi93307RTgVk1TeiO5KnaU1zRe776OaL3faadozTgVk1TeiO5KnaV4b2ELjAx2/7UV3tDsX6f9qK+dYchsh257WAAZMgyDihW4Rm1O2vkD/nnNO5pm28gf8APOadzXvbC74aF9LewKq68pc0ZpM0Zq3WsVPck7qBGn5zo4wYi1rqAl30JyMxSAHdiXiUPdwyKtNjtTZQtwCsQm3ESktExUyi2IdgTE4B3pwcqQSobjk4zjNT3IfYBvr+KIjKatcnEjEacW4jszwX9rCuVhDEwoUS0xXkNaC4yOYD+m9bGTJACtW4srSC1S/iVZHjE7ZiOSr3MpQl0UMzbsxAxnC6A3Y4UGFk2naIJ8iGV+bxtGwgEac5KmGSMLo8gLM8mcIC8CH9uh/ll5P7+yWZB1rdiTj0T4D8PPghD+oaqw7NcP8AZjCTMM2LhRJDpkOaDkBBnkzyIl5C2RmYt1KXNGaTNGa9jWq6WjNJmjNK0S5ozSZozStEtGaTNGaVolzRSZozStEuaM0maM0rRX+D8pyx3c86wEieWKUqTGundPK+AyINTZkUhzx6nHUCRTFvy23t6zxW5d54I7ZYiVALh4NOXjCs4O5xxORqHHAqj5rRPyL7A3141wwOiBeqeGDI4Kjt7l1Hh/Z+nzmF4llwXYotsc3it0nKcgaL85kNK3Qw57g1Ru3eWRLt8nLHcxyIFcy+Q0M8spdo0VUaQtJxyMZBIAzgV7b+1ud3MkoXQrHEcfDEcSjTFEuABhUCr2earf8Alk2DuL4TqOpcLk9mBIgCuOHeNLce0saz/NWMB2uBbbHCtkISqbpnI/vDmIl/6oiNLXFpS0ZpM0Zrt1rUlopM0ZpWiXNGaTNGaVolozSZozStEuaM0maM0rRLmjNJmjNK0S5opM0ZpWi8t/5vp/2oovvN9P8AtRXzjDpnbn83/EK5C4oTlt5A/wCeenKatz1R/wA89OZr2Vjf8PD+lvYFXdeUtFJmjNWa1jJLVu5EctI9lLI6wmWeQ6clgqJEMHgRkklu0YHkrxPmqGasOzbPd7NuLjHWd1t0OfJBw8pxjjlcL9J+mhhGzwbZAMC0CbHETEyJ5biRIynlK1vj4iTheSAOUmS0XlB+VAwiGO5t1kiurKGSQIxVhv0YSKAcgjGMA48/E+bHp9OttBJXJ0lgAxXPAsASAcfrNX7lNDYlLHnctyknR9rgRRoy6dBwcswOc5qE5tsr0977CLx15b9nhY8HQKoEJ4LuNJri0kEyIvF2cX51di1POUqsUVZ+bbK9Pe+wi8dHNtlenvfYReOvSel2at/23dy04vaN6rFFWfm2yvT3vsIvHRzbZXp732EXjp6XZq3/AG3dyYvaN6rFFWfm2yvT3vsIvHRzbZXp732EXjp6XZq3/bd3Ji9o3qsUVZuTqWHOpxcMxt9C7lnGl9RuIBqKqcHCGUkZ4gHiDgj3bbtdnSRlbV4kZpVETlperl5t+ZiQQIgNzoIGcY7Trq1w0TApOWWbT3Z1FKpdFTk623RsZQqLgS9cZLSOrbz9QEaIqxd+oytx6uBBZreyNVPlkoklopM0ZrOtRJLWqcgeXtvZpbWcETu80sYlkJCKJJmRW0rxJCggebOn9eayrNS/I8/9Ss/3qD8ZK4WH7BAwhY3MtEy1oLpAyBIBlOWUy0TlpW2E4sdkWkcutvtfwzWslndK8UrGGVI2eNmjLqCeAIDISOGeLZ81Zl+btz6vP7GT+Va7tG+QTSAzRDEj8Dt6aMjrHgYwuI//AF83ZXn6QT08X8RT+CvC4HwvEwZZxBs1nkw5ZVA5SBOU3zE75KzEhh5mT53LKvzdufV5/YyeGj83bn1ef2MnhrVekE9PF/EU/go6QT08X8RT+Cux612zUdbfGsMQ3T53LKvzdufV5/Yyfyo/N259Xn9jJ4a1XpBPTxfxFP4KOkE9PF/EU/gp612zUdbfGmIbp87llX5u3Pq8/sZP5Ufm7c+rz+xk8Nar0gnp4v4in8FHSCeni/iKfwU9a7ZqOtvjUYhunzuWVfm7c+rz+xk8NH5u3Pq8/sZPDWq9IJ6eL+Ip/BR0gnp4v4in8FPWu2ajrb40xDdPncsq/N259Xn9jJ/Km5diTpjVDKuo4XMbjJwTgZHE4B4fqrWekE9PF/EU/gqI29dB5LQJIrnnkRwm1ZL04GckxMo0jGet9Hnq3Yv2ktUeO2G6DIHPNv4eexao7BDhueDcJrMKK9e2kVbqYR40CWQLg5GkOwXB8/DFePNezESYmtDDU0O0paKTNGamtZLz3vm+n/aikvPN9P8AtRXgMMmdsfzdgVqHxU5b+SP+eenKag8kf889So5O3BxiIkmNZcAqWEb7vQ7KDlQd7HjOM6hXq7NEDYEOZ/dHYFoIylR9FSZ5MXIZVMRDMZAFLIG+RMglOknIVTDKC3YNB41zJybuVDloXAQ6WyMYI0ZxntHykfEZHXU+cVux7NKiSjqvlvBveTrYJJilLEDjjEgzq7hofV/hVM2hsuW3YLOjITqwG/8A5yPE/wDg8br+1TVm5P35j2NfAkYLoqgkDjLpRiO86RnH9n9taoz6gC3SFzMJMcWQ3NvD2Hrl+VKcp7qyVLEXcM8j9H2uGjmVF06DgYKnjnNQfP8AZfqt39ZT4dTfKe3smSxN3NOknR1rhY4lddOg4OSw45zUHzLZXrN39Xj+JXksHug8HbVjp5eLjKbzdLJLkXcfOebqS8/2X6rd/WU+HRz/AGX6rd/WU+HScy2V6zd/V4/iUcy2V6zd/V4/iVeqgfx/5qwy7OpLz/Zfqt39ZT4dHP8AZfqt39ZT4dJzLZXrN39Xj+JRzLZXrN39Xj+JSqB/H/mpl2dSXn+y/Vbv6ynw6Of7L9Vu/rKfDpOZbK9Zu/q8fxKOZbK9Zu/q8fxKVQP4/wDNTLs6kvJ3allFcztNETAyKsSPiR1POLdidWMagiynOMHsOQSD79t7W2fcIUjCxa5U0sIMGEB5jNISuGdZA8RCcdOnHDSMx/J2Gw51OLlmNuEXcu40PqNxbjUVU8cIZSVzxUHBBwR79uWWz3jK2rxI7SoImLycMvNv98TkCIDc6CBkgjtOvHUqZUD7WbsF88s9M8t81goZL626MeLQRcmaJw5VTlRvg4D9qrho+r5yM8fNB1MlYOjcndc43yBdLSb0x6Zt5vFJ0gA7nBA8/fqqFq9DcPalO/P+NixKWiuc0ua21qEtS/I/9JWf71B+MlQ9S/I4/wDUrP8AeoPxkqpb3/Cxfpd2FZN4wWx3+0mEsg310MOwwOhsDrHgN42vH/tx7+NR20duPGgPObiMbyJWkkTZEiIjyojuUhJdsKzHAHaO6m9qbEkaeUiDIMjnPQ1vJnLHjvDKC/8A7Ece2vN0DJ6A+47X41fI7LDsTaHPMMgSJFBy7OKewq+4u270/bcqZ2ldZZFiAKLjeWLaYGkmWS8zuutuwkfyY8vXqHAgV6m5QOFBS5WRjDI+702q5kWztJUj/wC3k5kll7OP9XtU1G9ASeg/yO1+NR0BJ6D/ACO1+NXZNowQTPFQ+j/bWuUTSfPOvdc8oiAxF8oQStFvdFm+MbSEIbSIuseaZkwO3Grspq15XTEyicrCVkt1QbyzfKS3LRO+VixwQZ//AF5LADz9ASeg/wAjtfjUdAyeg/yO1+NThGCJSxUPo/2klE0nzzqRk5QY1ZvQqgSlXCWbmQrBdO6iPdggxPFCvE9fX/bXEUvK6fpk23OVNsCwDBLXjiAuMSboA5cAebtxwNOdASeg/wAjtfjUdASeg/yO1+NUttGCBP3UO6XF6/8ACUSiaT551KbL2y0s0iyXsaapIUhUi0B6sCXF0rHdELjVuxqPVOeLlTnpduHPC7VkKxkyabVTGrtf63IMWMqILYEcRlj2hgaiOgZPQf5Ha/Go6Ak9B/kdr8asTHwSf8uH0f7SmT9J8869+zdtySQRu81zqaNGbSNihdTKCdIdgwGT2MAe/jURyv24YhbSM80gjuFfTJ0djAV845oxfOO/q/ZXp6Bk9Afcdr8aovbWxcSWoni0RtdRox6OitQc56muORi2cY0/T5qwwYyycNY5hZecjWEG45AZBarUfcPrBIkZ8igtpch5n1S2mJ4yzHCnEqZ66h0OOtoZTgccns7M1eSMqSGBBHAgjBH7Qat1hysl2ZNeRsA7GUkagcbwSYZj2HDISfoXvqL5RWpkAu0dpIpTglm1PFJgsYX/AGccHGCK+lQ4rgZOuzFcGyRo7X0RpFhlS7TknI/i6clB0VzmjNWK11kxeeb6f9qKLvzfT/tRXicLGdrfzdgVmHxV3B5I/wCeetF2btm9E0AijTW+z1CBpGdDbQ7rLCPJCllsiGTHWDHhxFZzCeqKn4eWEqiPqxExQtbqxQ5MDrIrRthhkESvx7ePbwruNBdAZITyC/kWrOVcbS42hdOkkUKdRbxgTK25+VkvFlUxucGZTPIQpGoqq5BGc+DaV9dXZjilt7dpLoSw27E8UImVZigc/JnexPpyAVEjKOrpVYHZ3Lm5t4t1GU3euR9JXPCWN43jyTnRh2OnPbx7aYPKhykSGOEiFmMWqPVpDyGVk4nDKST5WTjz+eoEJwdOQ2de3T+UmueU19LNc5nILpHFH1X1jEcSLnJJwxwWYHiGZsgHNP7VlEFrFbpkmTTcyv5mLLiNE/sqCc5/rZ7qjdrbWku5mlmOp2Cgnj2IixoMk5OFVRkkk4ySTxqSC73ZeW7becKh/sTKSyfsDrq/+jVoGTWgqnacjmON1XWcgO/vzL3cv+2x/u20/wBDVVK0TlPaWTpYm7nmjfo61wqQh106Dg6iw45zwqC6O2X63dfVV+JXCwZhFkOysaWvyTuY4i83ECRV97JuVYoqz9HbL9buvqq/Eo6O2X63dfVV+JXR9Kw/kf8Abf4VjQfJVYoqz9HbL9buvqq/Eo6O2X63dfVV+JT0rD+R/wBt/hSg+SqxRVn6O2X63dfVV+JR0dsv1u6+qr8SnpWH8j/tv8KUHyVWKKs/JyawiupxckyQGNViZ4zr1c4tyXCjOCIxKcE4IBXPWxXu27cbOmjKW5ijLSpu33Uo3fXm37ylUy0bAw6FAYgADCnVm1wqZHsmR2eedYyVKoqalnhGzUUbpp2l1HCOssaLrGGcriTXqU41YUIuASzYhK3NiTUSS0UlGayrRLUxyO/SVn+9QfjJUNUxyO/SVn+9W/4yVUtzvhon0u7Csm3haNte+sxcTB5NnBhK+oNHel86znUVbGc9uOFePpCx9Jsz2V/4qoPKn/z7r94m/FeouvOWbALHQWHHPygZxo5FtMXLctS6QsfSbM9lf+KjpCx9Jsz2V/4qy2it/q+zXv3jwqMbsC1LpCx9Jsz2V/4qOkLH0mzPZX/irLaKer7Ne/ePCmN2Bal0hY+k2Z7K/wDFR0hY+k2Z7K/8VZbminq+zXv3jwpjdgWpdIWPpNmeyv8AxU9cyWkWneNs1daB1zFfjUjeSw63YcVmWyY42njFw2iLUNbYY9UcSAFBOTjH01d/ykXltNDAUJWQRJLGCpAaGXgFyOAIxnBxwB78Vg7ALA4DHP3jwqhHwg6HaIcEQ5h05mRyaP66BlUh0hY+k2Z7K/8AFUPymubV0iEUlmMTKWa3juhIqANqb5VtJHZwHHOP11RaKtWfArYEVsQRnmWYkS7Fde+ppElJ7XvDe3ckkaNmVyVQAlseYYGcnA8366d2TLLbyEPE7Rv1JoirYdQyqR2cHDMuD2hiO+k5JbW5pexShDIVLKEUgFjIjRgDII/r9hHGrZYcqpLe3aPmjabac7x2ZIij87t7rdBVUKrEWbqVAPEAgDSQetEiub7IExkz+diriAzF4vNKW65VTbmwjDI25EjxBVckxurRhuISYEYVh/gcg+evB0fJgHdvhhlTobBGQuQccRllH7SO+r9JtiZIbwtZyLE9xMJJGMcRidraSCSNQqhDIBI3aCSC3DVhgR8oJjdMRZS76NmNzFrO7VnijigjSFgUULNHE6qQWyqKCdINYC0xNHWFmxlLQCZ7Ss0vUIOCCCCQQeBBHaCKSlvZCxyxJJJJJOSSeJJJ7TSV53CRnaXc3YFYZcli8kV3TcXkiu670B3um8g7FrN6XNFc0VuqULqrxBEIeTshwc3Ey8cAcFkXHHzr8k30saotXbatwG2BaBTnTOyuB5j8s2D9BU/SKwe65cvCIJMFubGN6pntC835QO2x/uy0/wBDVU6tf5QO2w/uy0/0NVTrn4Jd8Izn7Suu/jFdZopKSunUsF1RmuaWlSJaK5opUi6ormilSLqiuaWlSJaM1zRSpF1UvyO/SVn+9W/4yVD1Mcjf0lZ/vVv+MlVLa74aJ9J7FLbwuOVX/n3X7zN+K9eqwntl2dKJFBuGuEVfnrDu3LsMqRjUF7MHJHHGa8nKr/z7r95m/Feouln9qzwxsHYhvK0yGXY4Zte6xqAQBZmHNzcJuw+risxi3okYZ0gqVDMCCuyeiA9kLjcaQEFwflCCeaT70tpAx8vue3VknK6QGBpnJCeBLkm707vczBda6l3piYQ8NDgdfTxKsB2kEVcdk3WxRNJvmTS93JKmbeUokMUsRhiPawV03/AA+UudOnB0xBTMTceRSE3Edl6m1838mPe4EmMf07XuMf1tPMfJ8+fPqry2bbN3qb8R7rmtuMqQTzgvZb8soUMMf0kkMxyA2krkV3tO/wBlmydYRFr5uAo3TCbf7qwCHXpxwdLzV1sEk9uRWf1shtqmSSOVCvXtYpziXc43e9fd4zjRrOjGeOMY7akOSFtBJclbvTu9zOw1voUyLC5iGdadrhRjUuezIqDpc1aOVtM1itD2TsfZjpAZnjDtLCJlM+kCNr26RzwkOMQpFnrHAKNnrFi4qWFzCOeyRo6MYUMb4dLeE2ZUoBLIjYSS7OGLs5XCnK6arPJGa2UuLkojkxbuSWIzRKm8G/zGAdTlMYyMYDDIJBq3Hou0tVEqqZxarLGTbg783L7zq6i4BQKE+UAx1sas5FJ5cHHKb/PMoNFQnKebTtkocWFks7CZbcLuHmCxXDOoeCWRubmTfEFpY00AqxPWQgAkiqTTt9Oryu0abtGdmSMMWCKWJVAx4nAwMntxTFXIc23lSn7S5MUiOACUZWAPYSpBwf8ACp+95ZbxLpFi0C7l38mmV/8AufKgj9cZ3x6p+aONVmpnkpao9xrm/wC1ApnkHDiqY0rg9uXKLjz5o+k5StcWJimF5zeZc6svKnlnOsZtZ1TU1vAsm7Z0ZZFSXIfzHImGpB1eAAxxqOPLz+lS3It01zD5VGd2ifip0tGeDRnTgq2e3gVIzVZvbtppXkfynZnbuyxJP30xWAhMAuUw6wwVmZz8qbufNSUXHmorgW8ztDubsCssuXUfYK6zXEfYK6rrQXe7byDsWs3pc0ZpKK21KEuakLPauiCWF8lJMMADjTKnkv8ArGMqR+vPaBUdQKipYvY14k7l3LSOVENgUseeSXKSdHWmBFHGy6dBwcswOc5qC5tsj0997CHx0v5Qe2w/uyz/ANDVU64ODrM51ma4RXC/ICJXn9K3vOW5Wvm2yfT33sIfHRzbZPp772EPjqqUVe4I7XP3jwrGrYrXzbZHp772EPjo5tsn0997CHx1VKKcEdrn7x4Uq2K1822T6e+9hD46ObbI9Pfewh8dVSinBHa5+8eFKtitXJxNn86nFyWNvoUQs40yajcW41FVJBxGZSRnioPEHBHv25a7OkjK2rxIzSoInLS9XLzc4MxwQIgNzoIGcY8+uqNRVqg5PaKxU5I1sdmJpUC6FyQ5LMWaExkghcBVUHA85zk5wQBCZpKK2gyRLmjNJRWVShLmpjkaf+p2f73b/jJUNUxyN/Sdn+92/wCMlVbY74eJ9J7Csm3hc8qv/Puv3mb8V6iq2fatnbm4lLRWRO8fJbZu0HYnWc6nU6WP6xwPmry8yt/RWPuvaX8689Z/2ha2E1uKdkAzHRyLaYWW9ZHRWucyt/RWPuvaX86OZW/orH3XtL+dbvWNmqduPcoxW1ZFS1rnMrf0Vj7r2l/OjmVv6Kx917S/nT1jZqnbj3JidqyOkrXeZW/orH3XtL+dHMrf0Vj7r2l/OnrG3VO3HuTE7Vl2yHiE8fOFLRasOASDpPAkFePDOfoq8flJ2bb28MGnU0u6SGLLZAii46yFAyx1AceBycDhUzzK39FY+69pfzp65EUuneJZNoQRrnZe0uCL5Kjj2DJqPWJk/wDCduPcqEfB7olohxg+QbOYnfo/rpGRY7SVrvMrf0Vj7r2l/OvDtTZ8MmiFUtk37GLVFZXkDBjG7xnVMdJAkVMgccHuzViz4cbHithiG4TzkGXYrUYYqGYhuGXmWYZqembm2z1TiHu23jjGPkIiRF9DPrb/AOB+0xuzdmNNcpD2Fn0k54KB5bZ7gAT9FO8odpC4uHZM7sYSIHPCJBpjHH9Qz+0mu7UqkT3kRrMw9o/9evL/AKVHZozSUVNStLifzUUk3morg2wzjHm7FtbclTsrquE7KXNX4bvYHIFiV1mjNc0VnWoXVANc5ozStFbvyhdth/dln/oaqnV3v9tbMu47Y3JvlkhtYbdhGkGgmJMEgs+e0nu81eLRsb5+0vZ2viri2O1mBBbDfDdMfp2ra5szOaquaM1a9Gxvn7S9na+KjRsb5+0vZ2viq36RGrf0SsaNqqlGatejY3z9peztvFRu9jfP2l7O28VPSI1b+iUo2qqZoq16NjfP2l7O18VG72N8/aXs7bxU9IjVv6JSjaqpmjNWvRsb5+0vZ2vipNGxvn7S9na+KnpEat/RKUbVVaM1atGxvn7S9na+Kqo3bw7KsQbVjZ+yRLSJKC2SXNFc5ozVitYrrNTHIz9J2X73b/jJULUzyM/Sdl+92/4yVVtb/h4n0nsWTbwtm2htGcTSAG0wHYDVta5RsajjKBsKf7I7OyvP0ncfOs/fF14672ldyieTElyBvHwBtOyQAaj2Iy5UfqPEV5uezeluveth4a+Yw2CgZG3fOfErhT3Sdx86z98XXjo6TuPnWfvi68dVy65R3A2ilubu4ijkibSTdQTYmZZBCTJGukKZBGNJx28SAc1PXsjA4h2pK7KrlgLmIls2900BUaRgmS3iOkaj/SNPDRqbrw8ERYjA8Bsjl4z/AMTCwMQBO9J3HzrP3xdeOjpO4+dZ++Lrx1C2+17gPYJPeXSb9C1y28jGhhv+oGPBWxHGdJH9bt4jDtxtiVDEI7+acO0ImkW5ijWBXgtX3mHTLBnlmwDg/J6fKBrZ6EjaGdJ6jGBSvSdx86z98XXjo6TuPnWfvi68dVG45WXQ2ultzy4W3a5jiLM6g7ppQjPrOR5Jzq7PPjHCp+LaLtO6ttOaNTBEsQaePULudpQgcaThQIslSex1JdcgVJwHHGZnSemMC9/Sdx86z98XXjo6TuPnWfvi68dNSXRFwEj2jcSqXlBxcRAqEvbS34kL/VimuH1djBFbhhlEPsvbdzKhbnN7IN5Iqul5YorKrsqkLJ1uwDj2HzcKrx8FxILanhkruM4dslIeCp3pO4+dZ++Lrx155tpNvoWuWgCo0rru7+a5OpbeXOtHJCroMh1duQBnjg+bpG59Nf8A1/ZtQvKTaFzm3w1zKTcKFjnubSaNyyuhQrBxGpWZSTwwx762YMhBtrhn2b8ziTzCaq25mNs0Rk72kaMyjo+TM1tay3SgO1xApjKdsSTLrnZy3BcJ1cjt1+bjVGq3cteVglRLS2yIIAqE5PyhjAUZ7MqMcMjiePCqfmvoBcFy8GtjGGYke9x5wM0+2S6zRmuaKitdNcy0UklLXKtJnEPnMtguQvZS1yKWrLXeyFilopKKyqRLRmkopUiWikopUiufJO/skgjW53IkMk+8eSFpHSNuZ7pkG6dHI0XHUOOBcBkLK1euy2hsz5AOItIXA1Qya0PMpkmNyQp3mq6MTpp16VB8nsqg0VrIBUrQdi3mzIILeOZo5Jkninml5uzxshuN1Nb5dNRAtzvMaMZU4OvFLNtiwdoCObLi3uVf+jAKLlkuRbs8a23WAJg45YcPJGCaz2iopGlFaTPYttpn4LYC4eQKI2IaJMusap2jWVCDOANYzgA1OS7a2Z1giw4eZZF1WoG712bsQ+EJ3SXpjJRS3UBVQy8DnVFSQCi0rZ+1tkANvkjZhcpKCIZArmOCBZFA09W3kmNwwQ9gC9QcAM3btOOzzVzRUtyKEtFJRWVSJaKSipqRLUzyM/Sdl+92/wCMlQtTPIv9J2X73b/jJVa1O9w/6T2KW3ha/tOyczyERSn5R+I2PbyA9Y8Q5bL/APse3trzcwf0M3uS28Ve/aOy7czSFoJSTI5JGztpOCSxyQ6ShW/aBg+avN0Tberze7NqfGr5zDjikX3asK4R5mmuZSehm9y23ipOYyehm9y23ip7om29Xm92bU+NR0Ta+rze7NqfGrLHt2/bCiXmaZFg/oZvclt4qXmUnoZvctt5/wD6p3om29Xm92bU+NR0Ta+rze7NqfGpj27fthJeZpoWUnoZvctt4qOYyehm9y23ip3om19Xm92bU+NR0Ta+rze7NqfGpj27fthJeZpnmL+hm9yW3ioNjJ6Gb3LbeKnuibb1eb3ZtT41HRNr6vN7s2p8amPbt+2El5mmeYP6Gb3JbeKuY7D+kQbxJE676C2zorUF9xLgbxCSerqOnh5Oc8AD6OibX1eb3ZtT41R+0bSKKe0eGN4tM+qR3tby2URLDKZMyXEhQjSDw7T/AI56OC4wNrh33/IB15lRwk0myRR+k59ix6aPSxU9qkg/tHCuK9m27tZrqeRM6Xmkdc9uGdmGfoIrxV7ypRDJLQTfJLRSUUqWaR6KRqKoxjN5WQQKWuaKyDsiLqiuaKmpF1RXNFK0XVFc0UqRdUVzRSpF1RXNFK0XVFc0ZpUi6ormilSLqiuaKVIuqK5opUi6r07L2g1tPFMgBaKRJVDZ0lo2DgHBBxkd9eSisXEOBabiim73ljdyyu/OJl1uz6VmlCLqYnSo1cFGcAUz+dF361ce3l8VRVFahBggSDRuUzK1K75M3UFo0017eZS23rosjdSUc2JhbL8Di7TtwcxSDGMEvx8j7pt4F2jc60SVVBaUCaeNrVU3JDktBI10irJjzZxx4ZY17IQQXchvKGo8ezt48fJH+A7qOePw67cFCjrHgqnUFHcAwBx38ajEw/lG4JMq/wBzsu4XaZs12hcuvNjcCUPKNWLQ3QAUuOBxjJ48ezzV4uW0V1syZIxfXEmsSnO9kGBFdT24Hl9pEIJHmJI81UwXLg5DNnGnOTnTjTpz3Y4Y7qSW4Z/LZm7e0k9pLHt7ySf2k0xUP5RuSZV45X2V5s7cZvbh96umTE0mY7hAhliwHPk7xO3DduQOGZg8mbnehVv70o7RxxvlidUsk0YlkQS6ooUMBEmsBkY6cHGTl8lwzeUxPEtxJPWbGpuPnOBx/VTjbQkJJMjkldBJdiSnzCc8V/V2UxMP5RuSZWjbG5PXVxcRRG/u1Elpa3OvVIcG5nghKD5TiF3xOfPp81VrlFtC6tJlRby6ZXhgmGqWRWAnhSbSwDdo14z58VArtaYKFEsoUYwokbSMcRgZwMYFeeadnYs7FmPaWJJP7Se2ggw/lG5JlSX50XfrVx7eTxUxdbbnmXTLNK69zyOw/wACa8NFZhkNpmGifIoXVFc0VtqRdUVzRSpErUlBorS4zKlJRRRWKIooooiKKKKIiiiiiIooooiKKKKIiiiiiIooooiKKKKIiiiiiIooooiKKKKIiiiiiIooooiKKKKIiiiiiIooooiKKKKIiiiiiIooooi//9k="/>
          <p:cNvSpPr>
            <a:spLocks noChangeAspect="1" noChangeArrowheads="1"/>
          </p:cNvSpPr>
          <p:nvPr/>
        </p:nvSpPr>
        <p:spPr bwMode="auto">
          <a:xfrm>
            <a:off x="76200" y="-738188"/>
            <a:ext cx="2952750" cy="1543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36" name="AutoShape 12" descr="data:image/jpeg;base64,/9j/4AAQSkZJRgABAQAAAQABAAD/2wCEAAkGBhQPDxQUDxQUFRQUFBYUFBQWFBUWFBYUFBQVFBQUFBUXGyYeFxkjGRQUHzEgIycpLC0sFh4xNTAqNSYrLCkBCQoKDgwOGg8PGjUkHCQuLyw1KSkuNCwpLCwsLCwsLSwpLC0pLCwqLCksLCwpKSwsLCktLywsLCwsLC0pKSwpLP/AABEIAKIBNgMBIgACEQEDEQH/xAAbAAABBQEBAAAAAAAAAAAAAAAAAQMFBgcCBP/EAEoQAAIBAwEDBwcHCAkFAQEAAAECAwAEERIFEyEGFBUiMVHSMkFTVJOV0yNSgZShsbMHFjVhcXSW0SRCYnWRpbLB8CUzNHKComP/xAAbAQEAAgMBAQAAAAAAAAAAAAAAAQQCAwUGB//EAEQRAAECAwIICgkBBgcAAAAAAAEAAgMREgQxBRMhQVFTYZEUMnGBkqGx0dLwFRYiIyRScpPBYgZCY6Ph4zNDgqKywvH/2gAMAwEAAhEDEQA/AMct7dSoJHH6e+nOaL3ffRa+QP8AnnNO19UsVjszrNDJhNJpb+6NA2Ki5xmcqa5ovd99HNF7vtNO1L8lYIZLoLc6d3upz130KZFgkaIFtadsgQY1DPZnjW+JZLIxpcYLcmXijuUBzjnUHzRe776OaL3faavNjsezaa1ZzCIilzzgG5QfKrJdCAFd9qUaVgxhsHI6xyTXla1tlh1IkDvvJd6rzspjVXQQiFEm+UBUnJDP5+sMZqtKxEyEEdFukj8dY0rL2tKqHNF7vtNHNF7vvrQ73Z+zDHc6DEri4uVh0TOTuYpbYRupaQq2YjOwBGXPk9gB9trsXZBkxJJGo3yKMXDFTDzhwrs2rgXiA19mglThMkVpL7EG1cH/ANgUydpWX80Xu++jmi932mrZcxWkmzt5GkcU6hFIMxkeVgUV2RdYMees2kxlcZw+QFqsVdhWayRAfctEjLK0LAlwzprmi9330c0Xu+007RmtvArJqm9EdyVO0prmi932mjmi93307RTgVk1TeiO5KnaU1zRe77TRzRe77TTtFOBWTVN6I7kqdpTXNF7vvo5ovd9pp2inArJqm9EdyVO0prmi9330vNF7vtNOVc5+VNvKhRt4A1hHbD5MtolTmepgrTacHm8nFQp6wyCc40xbNZmESgNM/wBIydSkE6VSOaL3faaOZr3faf51oVztpA1uu5uBu7Tm4JhdXjlaLdpcRoZCpOpGIwEbtOSQKc2XylaJWjZLyVneeVSIt2zxyWskSthWOn5d1fIzg9bJbtqlsCmYs7eSQ2/pU5dKznmi932mjmi932mtKi5V25d5FtpdElzI2FgTTI0rQvGCQf8AuQ6JCoGdRP8AV1NXnuOXMa3KlI2hhaE7xDCpZnM11KjRsro8YK3PBkcEZx1wOMBsI3WVu4eHd1yU5fmWec0Xu++jmi93317tozq88jR6tDSOy6tOrSWJXVpAXOMZwAO6vNXQFispE8S3ojuWFTtKa5ovd9po5ovd99O0ZqeBWTVN6I7kqdpTXNF7vtNHNF7vvp2inArJqm9EdyVO0prmi9330c0Xu+007minArJqm9EdyVO0prmi932mjmi93307RmnArJqm9EdyVO0prmi932mjmi93307RTgVk1TeiO5KnaU1zRe776OaL3faadozTgVk1TeiO5KnaV4b2ELjAx2/7UV3tDsX6f9qK+dYchsh257WAAZMgyDihW4Rm1O2vkD/nnNO5pm28gf8APOadzXvbC74aF9LewKq68pc0ZpM0Zq3WsVPck7qBGn5zo4wYi1rqAl30JyMxSAHdiXiUPdwyKtNjtTZQtwCsQm3ESktExUyi2IdgTE4B3pwcqQSobjk4zjNT3IfYBvr+KIjKatcnEjEacW4jszwX9rCuVhDEwoUS0xXkNaC4yOYD+m9bGTJACtW4srSC1S/iVZHjE7ZiOSr3MpQl0UMzbsxAxnC6A3Y4UGFk2naIJ8iGV+bxtGwgEac5KmGSMLo8gLM8mcIC8CH9uh/ll5P7+yWZB1rdiTj0T4D8PPghD+oaqw7NcP8AZjCTMM2LhRJDpkOaDkBBnkzyIl5C2RmYt1KXNGaTNGa9jWq6WjNJmjNK0S5ozSZozStEtGaTNGaVolzRSZozStEuaM0maM0rRX+D8pyx3c86wEieWKUqTGundPK+AyINTZkUhzx6nHUCRTFvy23t6zxW5d54I7ZYiVALh4NOXjCs4O5xxORqHHAqj5rRPyL7A3141wwOiBeqeGDI4Kjt7l1Hh/Z+nzmF4llwXYotsc3it0nKcgaL85kNK3Qw57g1Ru3eWRLt8nLHcxyIFcy+Q0M8spdo0VUaQtJxyMZBIAzgV7b+1ud3MkoXQrHEcfDEcSjTFEuABhUCr2earf8Alk2DuL4TqOpcLk9mBIgCuOHeNLce0saz/NWMB2uBbbHCtkISqbpnI/vDmIl/6oiNLXFpS0ZpM0Zrt1rUlopM0ZpWiXNGaTNGaVolozSZozStEuaM0maM0rRLmjNJmjNK0S5opM0ZpWi8t/5vp/2oovvN9P8AtRXzjDpnbn83/EK5C4oTlt5A/wCeenKatz1R/wA89OZr2Vjf8PD+lvYFXdeUtFJmjNWa1jJLVu5EctI9lLI6wmWeQ6clgqJEMHgRkklu0YHkrxPmqGasOzbPd7NuLjHWd1t0OfJBw8pxjjlcL9J+mhhGzwbZAMC0CbHETEyJ5biRIynlK1vj4iTheSAOUmS0XlB+VAwiGO5t1kiurKGSQIxVhv0YSKAcgjGMA48/E+bHp9OttBJXJ0lgAxXPAsASAcfrNX7lNDYlLHnctyknR9rgRRoy6dBwcswOc5qE5tsr0977CLx15b9nhY8HQKoEJ4LuNJri0kEyIvF2cX51di1POUqsUVZ+bbK9Pe+wi8dHNtlenvfYReOvSel2at/23dy04vaN6rFFWfm2yvT3vsIvHRzbZXp732EXjp6XZq3/AG3dyYvaN6rFFWfm2yvT3vsIvHRzbZXp732EXjp6XZq3/bd3Ji9o3qsUVZuTqWHOpxcMxt9C7lnGl9RuIBqKqcHCGUkZ4gHiDgj3bbtdnSRlbV4kZpVETlperl5t+ZiQQIgNzoIGcY7Trq1w0TApOWWbT3Z1FKpdFTk623RsZQqLgS9cZLSOrbz9QEaIqxd+oytx6uBBZreyNVPlkoklopM0ZrOtRJLWqcgeXtvZpbWcETu80sYlkJCKJJmRW0rxJCggebOn9eayrNS/I8/9Ss/3qD8ZK4WH7BAwhY3MtEy1oLpAyBIBlOWUy0TlpW2E4sdkWkcutvtfwzWslndK8UrGGVI2eNmjLqCeAIDISOGeLZ81Zl+btz6vP7GT+Va7tG+QTSAzRDEj8Dt6aMjrHgYwuI//AF83ZXn6QT08X8RT+CvC4HwvEwZZxBs1nkw5ZVA5SBOU3zE75KzEhh5mT53LKvzdufV5/YyeGj83bn1ef2MnhrVekE9PF/EU/go6QT08X8RT+Cux612zUdbfGsMQ3T53LKvzdufV5/Yyfyo/N259Xn9jJ4a1XpBPTxfxFP4KOkE9PF/EU/gp612zUdbfGmIbp87llX5u3Pq8/sZP5Ufm7c+rz+xk8Nar0gnp4v4in8FHSCeni/iKfwU9a7ZqOtvjUYhunzuWVfm7c+rz+xk8NH5u3Pq8/sZPDWq9IJ6eL+Ip/BR0gnp4v4in8FPWu2ajrb40xDdPncsq/N259Xn9jJ/Km5diTpjVDKuo4XMbjJwTgZHE4B4fqrWekE9PF/EU/gqI29dB5LQJIrnnkRwm1ZL04GckxMo0jGet9Hnq3Yv2ktUeO2G6DIHPNv4eexao7BDhueDcJrMKK9e2kVbqYR40CWQLg5GkOwXB8/DFePNezESYmtDDU0O0paKTNGamtZLz3vm+n/aikvPN9P8AtRXgMMmdsfzdgVqHxU5b+SP+eenKag8kf889So5O3BxiIkmNZcAqWEb7vQ7KDlQd7HjOM6hXq7NEDYEOZ/dHYFoIylR9FSZ5MXIZVMRDMZAFLIG+RMglOknIVTDKC3YNB41zJybuVDloXAQ6WyMYI0ZxntHykfEZHXU+cVux7NKiSjqvlvBveTrYJJilLEDjjEgzq7hofV/hVM2hsuW3YLOjITqwG/8A5yPE/wDg8br+1TVm5P35j2NfAkYLoqgkDjLpRiO86RnH9n9taoz6gC3SFzMJMcWQ3NvD2Hrl+VKcp7qyVLEXcM8j9H2uGjmVF06DgYKnjnNQfP8AZfqt39ZT4dTfKe3smSxN3NOknR1rhY4lddOg4OSw45zUHzLZXrN39Xj+JXksHug8HbVjp5eLjKbzdLJLkXcfOebqS8/2X6rd/WU+HRz/AGX6rd/WU+HScy2V6zd/V4/iUcy2V6zd/V4/iVeqgfx/5qwy7OpLz/Zfqt39ZT4dHP8AZfqt39ZT4dJzLZXrN39Xj+JRzLZXrN39Xj+JSqB/H/mpl2dSXn+y/Vbv6ynw6Of7L9Vu/rKfDpOZbK9Zu/q8fxKOZbK9Zu/q8fxKVQP4/wDNTLs6kvJ3allFcztNETAyKsSPiR1POLdidWMagiynOMHsOQSD79t7W2fcIUjCxa5U0sIMGEB5jNISuGdZA8RCcdOnHDSMx/J2Gw51OLlmNuEXcu40PqNxbjUVU8cIZSVzxUHBBwR79uWWz3jK2rxI7SoImLycMvNv98TkCIDc6CBkgjtOvHUqZUD7WbsF88s9M8t81goZL626MeLQRcmaJw5VTlRvg4D9qrho+r5yM8fNB1MlYOjcndc43yBdLSb0x6Zt5vFJ0gA7nBA8/fqqFq9DcPalO/P+NixKWiuc0ua21qEtS/I/9JWf71B+MlQ9S/I4/wDUrP8AeoPxkqpb3/Cxfpd2FZN4wWx3+0mEsg310MOwwOhsDrHgN42vH/tx7+NR20duPGgPObiMbyJWkkTZEiIjyojuUhJdsKzHAHaO6m9qbEkaeUiDIMjnPQ1vJnLHjvDKC/8A7Ece2vN0DJ6A+47X41fI7LDsTaHPMMgSJFBy7OKewq+4u270/bcqZ2ldZZFiAKLjeWLaYGkmWS8zuutuwkfyY8vXqHAgV6m5QOFBS5WRjDI+702q5kWztJUj/wC3k5kll7OP9XtU1G9ASeg/yO1+NR0BJ6D/ACO1+NXZNowQTPFQ+j/bWuUTSfPOvdc8oiAxF8oQStFvdFm+MbSEIbSIuseaZkwO3Grspq15XTEyicrCVkt1QbyzfKS3LRO+VixwQZ//AF5LADz9ASeg/wAjtfjUdAyeg/yO1+NThGCJSxUPo/2klE0nzzqRk5QY1ZvQqgSlXCWbmQrBdO6iPdggxPFCvE9fX/bXEUvK6fpk23OVNsCwDBLXjiAuMSboA5cAebtxwNOdASeg/wAjtfjUdASeg/yO1+NUttGCBP3UO6XF6/8ACUSiaT551KbL2y0s0iyXsaapIUhUi0B6sCXF0rHdELjVuxqPVOeLlTnpduHPC7VkKxkyabVTGrtf63IMWMqILYEcRlj2hgaiOgZPQf5Ha/Go6Ak9B/kdr8asTHwSf8uH0f7SmT9J8869+zdtySQRu81zqaNGbSNihdTKCdIdgwGT2MAe/jURyv24YhbSM80gjuFfTJ0djAV845oxfOO/q/ZXp6Bk9Afcdr8aovbWxcSWoni0RtdRox6OitQc56muORi2cY0/T5qwwYyycNY5hZecjWEG45AZBarUfcPrBIkZ8igtpch5n1S2mJ4yzHCnEqZ66h0OOtoZTgccns7M1eSMqSGBBHAgjBH7Qat1hysl2ZNeRsA7GUkagcbwSYZj2HDISfoXvqL5RWpkAu0dpIpTglm1PFJgsYX/AGccHGCK+lQ4rgZOuzFcGyRo7X0RpFhlS7TknI/i6clB0VzmjNWK11kxeeb6f9qKLvzfT/tRXicLGdrfzdgVmHxV3B5I/wCeetF2btm9E0AijTW+z1CBpGdDbQ7rLCPJCllsiGTHWDHhxFZzCeqKn4eWEqiPqxExQtbqxQ5MDrIrRthhkESvx7ePbwruNBdAZITyC/kWrOVcbS42hdOkkUKdRbxgTK25+VkvFlUxucGZTPIQpGoqq5BGc+DaV9dXZjilt7dpLoSw27E8UImVZigc/JnexPpyAVEjKOrpVYHZ3Lm5t4t1GU3euR9JXPCWN43jyTnRh2OnPbx7aYPKhykSGOEiFmMWqPVpDyGVk4nDKST5WTjz+eoEJwdOQ2de3T+UmueU19LNc5nILpHFH1X1jEcSLnJJwxwWYHiGZsgHNP7VlEFrFbpkmTTcyv5mLLiNE/sqCc5/rZ7qjdrbWku5mlmOp2Cgnj2IixoMk5OFVRkkk4ySTxqSC73ZeW7becKh/sTKSyfsDrq/+jVoGTWgqnacjmON1XWcgO/vzL3cv+2x/u20/wBDVVK0TlPaWTpYm7nmjfo61wqQh106Dg6iw45zwqC6O2X63dfVV+JXCwZhFkOysaWvyTuY4i83ECRV97JuVYoqz9HbL9buvqq/Eo6O2X63dfVV+JXR9Kw/kf8Abf4VjQfJVYoqz9HbL9buvqq/Eo6O2X63dfVV+JT0rD+R/wBt/hSg+SqxRVn6O2X63dfVV+JR0dsv1u6+qr8SnpWH8j/tv8KUHyVWKKs/JyawiupxckyQGNViZ4zr1c4tyXCjOCIxKcE4IBXPWxXu27cbOmjKW5ijLSpu33Uo3fXm37ylUy0bAw6FAYgADCnVm1wqZHsmR2eedYyVKoqalnhGzUUbpp2l1HCOssaLrGGcriTXqU41YUIuASzYhK3NiTUSS0UlGayrRLUxyO/SVn+9QfjJUNUxyO/SVn+9W/4yVUtzvhon0u7Csm3haNte+sxcTB5NnBhK+oNHel86znUVbGc9uOFePpCx9Jsz2V/4qoPKn/z7r94m/FeouvOWbALHQWHHPygZxo5FtMXLctS6QsfSbM9lf+KjpCx9Jsz2V/4qy2it/q+zXv3jwqMbsC1LpCx9Jsz2V/4qOkLH0mzPZX/irLaKer7Ne/ePCmN2Bal0hY+k2Z7K/wDFR0hY+k2Z7K/8VZbminq+zXv3jwpjdgWpdIWPpNmeyv8AxU9cyWkWneNs1daB1zFfjUjeSw63YcVmWyY42njFw2iLUNbYY9UcSAFBOTjH01d/ykXltNDAUJWQRJLGCpAaGXgFyOAIxnBxwB78Vg7ALA4DHP3jwqhHwg6HaIcEQ5h05mRyaP66BlUh0hY+k2Z7K/8AFUPymubV0iEUlmMTKWa3juhIqANqb5VtJHZwHHOP11RaKtWfArYEVsQRnmWYkS7Fde+ppElJ7XvDe3ckkaNmVyVQAlseYYGcnA8366d2TLLbyEPE7Rv1JoirYdQyqR2cHDMuD2hiO+k5JbW5pexShDIVLKEUgFjIjRgDII/r9hHGrZYcqpLe3aPmjabac7x2ZIij87t7rdBVUKrEWbqVAPEAgDSQetEiub7IExkz+diriAzF4vNKW65VTbmwjDI25EjxBVckxurRhuISYEYVh/gcg+evB0fJgHdvhhlTobBGQuQccRllH7SO+r9JtiZIbwtZyLE9xMJJGMcRidraSCSNQqhDIBI3aCSC3DVhgR8oJjdMRZS76NmNzFrO7VnijigjSFgUULNHE6qQWyqKCdINYC0xNHWFmxlLQCZ7Ss0vUIOCCCCQQeBBHaCKSlvZCxyxJJJJJOSSeJJJ7TSV53CRnaXc3YFYZcli8kV3TcXkiu670B3um8g7FrN6XNFc0VuqULqrxBEIeTshwc3Ey8cAcFkXHHzr8k30saotXbatwG2BaBTnTOyuB5j8s2D9BU/SKwe65cvCIJMFubGN6pntC835QO2x/uy0/wBDVU6tf5QO2w/uy0/0NVTrn4Jd8Izn7Suu/jFdZopKSunUsF1RmuaWlSJaK5opUi6ormilSLqiuaWlSJaM1zRSpF1UvyO/SVn+9W/4yVD1Mcjf0lZ/vVv+MlVLa74aJ9J7FLbwuOVX/n3X7zN+K9eqwntl2dKJFBuGuEVfnrDu3LsMqRjUF7MHJHHGa8nKr/z7r95m/Feouln9qzwxsHYhvK0yGXY4Zte6xqAQBZmHNzcJuw+risxi3okYZ0gqVDMCCuyeiA9kLjcaQEFwflCCeaT70tpAx8vue3VknK6QGBpnJCeBLkm707vczBda6l3piYQ8NDgdfTxKsB2kEVcdk3WxRNJvmTS93JKmbeUokMUsRhiPawV03/AA+UudOnB0xBTMTceRSE3Edl6m1838mPe4EmMf07XuMf1tPMfJ8+fPqry2bbN3qb8R7rmtuMqQTzgvZb8soUMMf0kkMxyA2krkV3tO/wBlmydYRFr5uAo3TCbf7qwCHXpxwdLzV1sEk9uRWf1shtqmSSOVCvXtYpziXc43e9fd4zjRrOjGeOMY7akOSFtBJclbvTu9zOw1voUyLC5iGdadrhRjUuezIqDpc1aOVtM1itD2TsfZjpAZnjDtLCJlM+kCNr26RzwkOMQpFnrHAKNnrFi4qWFzCOeyRo6MYUMb4dLeE2ZUoBLIjYSS7OGLs5XCnK6arPJGa2UuLkojkxbuSWIzRKm8G/zGAdTlMYyMYDDIJBq3Hou0tVEqqZxarLGTbg783L7zq6i4BQKE+UAx1sas5FJ5cHHKb/PMoNFQnKebTtkocWFks7CZbcLuHmCxXDOoeCWRubmTfEFpY00AqxPWQgAkiqTTt9Oryu0abtGdmSMMWCKWJVAx4nAwMntxTFXIc23lSn7S5MUiOACUZWAPYSpBwf8ACp+95ZbxLpFi0C7l38mmV/8AufKgj9cZ3x6p+aONVmpnkpao9xrm/wC1ApnkHDiqY0rg9uXKLjz5o+k5StcWJimF5zeZc6svKnlnOsZtZ1TU1vAsm7Z0ZZFSXIfzHImGpB1eAAxxqOPLz+lS3It01zD5VGd2ifip0tGeDRnTgq2e3gVIzVZvbtppXkfynZnbuyxJP30xWAhMAuUw6wwVmZz8qbufNSUXHmorgW8ztDubsCssuXUfYK6zXEfYK6rrQXe7byDsWs3pc0ZpKK21KEuakLPauiCWF8lJMMADjTKnkv8ArGMqR+vPaBUdQKipYvY14k7l3LSOVENgUseeSXKSdHWmBFHGy6dBwcswOc5qC5tsj0997CHx0v5Qe2w/uyz/ANDVU64ODrM51ma4RXC/ICJXn9K3vOW5Wvm2yfT33sIfHRzbZPp772EPjqqUVe4I7XP3jwrGrYrXzbZHp772EPjo5tsn0997CHx1VKKcEdrn7x4Uq2K1822T6e+9hD46ObbI9Pfewh8dVSinBHa5+8eFKtitXJxNn86nFyWNvoUQs40yajcW41FVJBxGZSRnioPEHBHv25a7OkjK2rxIzSoInLS9XLzc4MxwQIgNzoIGcY8+uqNRVqg5PaKxU5I1sdmJpUC6FyQ5LMWaExkghcBVUHA85zk5wQBCZpKK2gyRLmjNJRWVShLmpjkaf+p2f73b/jJUNUxyN/Sdn+92/wCMlVbY74eJ9J7Csm3hc8qv/Puv3mb8V6iq2fatnbm4lLRWRO8fJbZu0HYnWc6nU6WP6xwPmry8yt/RWPuvaX8689Z/2ha2E1uKdkAzHRyLaYWW9ZHRWucyt/RWPuvaX86OZW/orH3XtL+dbvWNmqduPcoxW1ZFS1rnMrf0Vj7r2l/OjmVv6Kx917S/nT1jZqnbj3JidqyOkrXeZW/orH3XtL+dHMrf0Vj7r2l/OnrG3VO3HuTE7Vl2yHiE8fOFLRasOASDpPAkFePDOfoq8flJ2bb28MGnU0u6SGLLZAii46yFAyx1AceBycDhUzzK39FY+69pfzp65EUuneJZNoQRrnZe0uCL5Kjj2DJqPWJk/wDCduPcqEfB7olohxg+QbOYnfo/rpGRY7SVrvMrf0Vj7r2l/OvDtTZ8MmiFUtk37GLVFZXkDBjG7xnVMdJAkVMgccHuzViz4cbHithiG4TzkGXYrUYYqGYhuGXmWYZqembm2z1TiHu23jjGPkIiRF9DPrb/AOB+0xuzdmNNcpD2Fn0k54KB5bZ7gAT9FO8odpC4uHZM7sYSIHPCJBpjHH9Qz+0mu7UqkT3kRrMw9o/9evL/AKVHZozSUVNStLifzUUk3morg2wzjHm7FtbclTsrquE7KXNX4bvYHIFiV1mjNc0VnWoXVANc5ozStFbvyhdth/dln/oaqnV3v9tbMu47Y3JvlkhtYbdhGkGgmJMEgs+e0nu81eLRsb5+0vZ2viri2O1mBBbDfDdMfp2ra5szOaquaM1a9Gxvn7S9na+KjRsb5+0vZ2viq36RGrf0SsaNqqlGatejY3z9peztvFRu9jfP2l7O28VPSI1b+iUo2qqZoq16NjfP2l7O18VG72N8/aXs7bxU9IjVv6JSjaqpmjNWvRsb5+0vZ2vipNGxvn7S9na+KnpEat/RKUbVVaM1atGxvn7S9na+Kqo3bw7KsQbVjZ+yRLSJKC2SXNFc5ozVitYrrNTHIz9J2X73b/jJULUzyM/Sdl+92/4yVVtb/h4n0nsWTbwtm2htGcTSAG0wHYDVta5RsajjKBsKf7I7OyvP0ncfOs/fF14672ldyieTElyBvHwBtOyQAaj2Iy5UfqPEV5uezeluveth4a+Yw2CgZG3fOfErhT3Sdx86z98XXjo6TuPnWfvi68dVy65R3A2ilubu4ijkibSTdQTYmZZBCTJGukKZBGNJx28SAc1PXsjA4h2pK7KrlgLmIls2900BUaRgmS3iOkaj/SNPDRqbrw8ERYjA8Bsjl4z/AMTCwMQBO9J3HzrP3xdeOjpO4+dZ++Lrx1C2+17gPYJPeXSb9C1y28jGhhv+oGPBWxHGdJH9bt4jDtxtiVDEI7+acO0ImkW5ijWBXgtX3mHTLBnlmwDg/J6fKBrZ6EjaGdJ6jGBSvSdx86z98XXjo6TuPnWfvi68dVG45WXQ2ultzy4W3a5jiLM6g7ppQjPrOR5Jzq7PPjHCp+LaLtO6ttOaNTBEsQaePULudpQgcaThQIslSex1JdcgVJwHHGZnSemMC9/Sdx86z98XXjo6TuPnWfvi68dNSXRFwEj2jcSqXlBxcRAqEvbS34kL/VimuH1djBFbhhlEPsvbdzKhbnN7IN5Iqul5YorKrsqkLJ1uwDj2HzcKrx8FxILanhkruM4dslIeCp3pO4+dZ++Lrx155tpNvoWuWgCo0rru7+a5OpbeXOtHJCroMh1duQBnjg+bpG59Nf8A1/ZtQvKTaFzm3w1zKTcKFjnubSaNyyuhQrBxGpWZSTwwx762YMhBtrhn2b8ziTzCaq25mNs0Rk72kaMyjo+TM1tay3SgO1xApjKdsSTLrnZy3BcJ1cjt1+bjVGq3cteVglRLS2yIIAqE5PyhjAUZ7MqMcMjiePCqfmvoBcFy8GtjGGYke9x5wM0+2S6zRmuaKitdNcy0UklLXKtJnEPnMtguQvZS1yKWrLXeyFilopKKyqRLRmkopUiWikopUiufJO/skgjW53IkMk+8eSFpHSNuZ7pkG6dHI0XHUOOBcBkLK1euy2hsz5AOItIXA1Qya0PMpkmNyQp3mq6MTpp16VB8nsqg0VrIBUrQdi3mzIILeOZo5Jkninml5uzxshuN1Nb5dNRAtzvMaMZU4OvFLNtiwdoCObLi3uVf+jAKLlkuRbs8a23WAJg45YcPJGCaz2iopGlFaTPYttpn4LYC4eQKI2IaJMusap2jWVCDOANYzgA1OS7a2Z1giw4eZZF1WoG712bsQ+EJ3SXpjJRS3UBVQy8DnVFSQCi0rZ+1tkANvkjZhcpKCIZArmOCBZFA09W3kmNwwQ9gC9QcAM3btOOzzVzRUtyKEtFJRWVSJaKSipqRLUzyM/Sdl+92/wCMlQtTPIv9J2X73b/jJVa1O9w/6T2KW3ha/tOyczyERSn5R+I2PbyA9Y8Q5bL/APse3trzcwf0M3uS28Ve/aOy7czSFoJSTI5JGztpOCSxyQ6ShW/aBg+avN0Tberze7NqfGr5zDjikX3asK4R5mmuZSehm9y23ipOYyehm9y23ip7om29Xm92bU+NR0Ta+rze7NqfGrLHt2/bCiXmaZFg/oZvclt4qXmUnoZvctt5/wD6p3om29Xm92bU+NR0Ta+rze7NqfGpj27fthJeZpoWUnoZvctt4qOYyehm9y23ip3om19Xm92bU+NR0Ta+rze7NqfGpj27fthJeZpnmL+hm9yW3ioNjJ6Gb3LbeKnuibb1eb3ZtT41HRNr6vN7s2p8amPbt+2El5mmeYP6Gb3JbeKuY7D+kQbxJE676C2zorUF9xLgbxCSerqOnh5Oc8AD6OibX1eb3ZtT41R+0bSKKe0eGN4tM+qR3tby2URLDKZMyXEhQjSDw7T/AI56OC4wNrh33/IB15lRwk0myRR+k59ix6aPSxU9qkg/tHCuK9m27tZrqeRM6Xmkdc9uGdmGfoIrxV7ypRDJLQTfJLRSUUqWaR6KRqKoxjN5WQQKWuaKyDsiLqiuaKmpF1RXNFK0XVFc0UqRdUVzRSpF1RXNFK0XVFc0ZpUi6ormilSLqiuaKVIuqK5opUi6r07L2g1tPFMgBaKRJVDZ0lo2DgHBBxkd9eSisXEOBabiim73ljdyyu/OJl1uz6VmlCLqYnSo1cFGcAUz+dF361ce3l8VRVFahBggSDRuUzK1K75M3UFo0017eZS23rosjdSUc2JhbL8Di7TtwcxSDGMEvx8j7pt4F2jc60SVVBaUCaeNrVU3JDktBI10irJjzZxx4ZY17IQQXchvKGo8ezt48fJH+A7qOePw67cFCjrHgqnUFHcAwBx38ajEw/lG4JMq/wBzsu4XaZs12hcuvNjcCUPKNWLQ3QAUuOBxjJ48ezzV4uW0V1syZIxfXEmsSnO9kGBFdT24Hl9pEIJHmJI81UwXLg5DNnGnOTnTjTpz3Y4Y7qSW4Z/LZm7e0k9pLHt7ySf2k0xUP5RuSZV45X2V5s7cZvbh96umTE0mY7hAhliwHPk7xO3DduQOGZg8mbnehVv70o7RxxvlidUsk0YlkQS6ooUMBEmsBkY6cHGTl8lwzeUxPEtxJPWbGpuPnOBx/VTjbQkJJMjkldBJdiSnzCc8V/V2UxMP5RuSZWjbG5PXVxcRRG/u1Elpa3OvVIcG5nghKD5TiF3xOfPp81VrlFtC6tJlRby6ZXhgmGqWRWAnhSbSwDdo14z58VArtaYKFEsoUYwokbSMcRgZwMYFeeadnYs7FmPaWJJP7Se2ggw/lG5JlSX50XfrVx7eTxUxdbbnmXTLNK69zyOw/wACa8NFZhkNpmGifIoXVFc0VtqRdUVzRSpErUlBorS4zKlJRRRWKIooooiKKKKIiiiiiIooooiKKKKIiiiiiIooooiKKKKIiiiiiIooooiKKKKIiiiiiIooooiKKKKIiiiiiIooooiKKKKIiiiiiIooooi//9k="/>
          <p:cNvSpPr>
            <a:spLocks noChangeAspect="1" noChangeArrowheads="1"/>
          </p:cNvSpPr>
          <p:nvPr/>
        </p:nvSpPr>
        <p:spPr bwMode="auto">
          <a:xfrm>
            <a:off x="76200" y="-738188"/>
            <a:ext cx="2952750" cy="1543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042" name="Picture 18" descr="http://t1.gstatic.com/images?q=tbn:ANd9GcSQ_pgZEeJNedmdvSPbpHfp9Oh-8W2_Y4YqkZ0Jqm_9-uDWjHKO6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132856"/>
            <a:ext cx="5616624" cy="1584176"/>
          </a:xfrm>
          <a:prstGeom prst="rect">
            <a:avLst/>
          </a:prstGeom>
          <a:noFill/>
        </p:spPr>
      </p:pic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2015208" y="3933056"/>
            <a:ext cx="6589240" cy="2808312"/>
          </a:xfrm>
        </p:spPr>
        <p:txBody>
          <a:bodyPr>
            <a:normAutofit fontScale="92500"/>
          </a:bodyPr>
          <a:lstStyle/>
          <a:p>
            <a:r>
              <a:rPr lang="ko-KR" altLang="en-US" sz="1200" b="0" u="sng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도체</a:t>
            </a:r>
            <a:r>
              <a:rPr lang="en-US" altLang="ko-KR" sz="1200" b="0" u="sng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(conductor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             </a:t>
            </a:r>
            <a:r>
              <a:rPr lang="ko-KR" altLang="en-US" sz="1200" b="0" u="sng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반도체</a:t>
            </a:r>
            <a:r>
              <a:rPr lang="en-US" altLang="ko-KR" sz="1200" b="0" u="sng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(semiconductor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             </a:t>
            </a:r>
            <a:r>
              <a:rPr lang="ko-KR" altLang="en-US" sz="1200" b="0" u="sng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부도체</a:t>
            </a:r>
            <a:r>
              <a:rPr lang="en-US" altLang="ko-KR" sz="1200" b="0" u="sng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(insulator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</a:t>
            </a:r>
          </a:p>
          <a:p>
            <a:r>
              <a:rPr lang="ko-KR" altLang="en-US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띠틈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(band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gap)             </a:t>
            </a:r>
            <a:r>
              <a:rPr lang="ko-KR" altLang="en-US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띠틈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(band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gap)                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띠틈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(band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gap)</a:t>
            </a:r>
          </a:p>
          <a:p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→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small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or not exist 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→ 부도체에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비해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small          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→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large(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전자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이동 어려움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sz="12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자유전자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이동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okay!             (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일부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전자 이동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             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열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전기 이동 어려움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</a:t>
            </a:r>
          </a:p>
          <a:p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열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전기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전류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이동            온도증가 → </a:t>
            </a:r>
            <a:r>
              <a:rPr lang="ko-KR" altLang="en-US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자유전자수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증가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온도증가 → </a:t>
            </a:r>
            <a:r>
              <a:rPr lang="ko-KR" altLang="en-US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자유전자수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증가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온도증가                                  → 저항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(R)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감소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!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                → 저항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(R)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감소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!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               </a:t>
            </a:r>
            <a:endParaRPr lang="en-US" altLang="ko-KR" sz="12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→ 자유전자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원자핵과 충돌  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at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절대영도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(T=0(K))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           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ex)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고무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, glass, diamond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</a:t>
            </a:r>
            <a:endParaRPr lang="en-US" altLang="ko-KR" sz="1200" b="0" dirty="0" smtClean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→ 저항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(R)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증가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!                   : no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전자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(in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전도띠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)  </a:t>
            </a:r>
          </a:p>
          <a:p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ex) Ag, Cu, Al, Fe           ex) Si, </a:t>
            </a:r>
            <a:r>
              <a:rPr lang="en-US" altLang="ko-KR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Ge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en-US" altLang="ko-KR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InSb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순수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(pure)</a:t>
            </a:r>
          </a:p>
          <a:p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금속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(metal)                    </a:t>
            </a:r>
            <a:r>
              <a:rPr lang="ko-KR" altLang="en-US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불순물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(p, n-type), diode(p-n)</a:t>
            </a:r>
          </a:p>
          <a:p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                                      </a:t>
            </a:r>
            <a:r>
              <a:rPr lang="en-US" altLang="ko-KR" sz="1200" b="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trangister</a:t>
            </a:r>
            <a:r>
              <a:rPr lang="en-US" altLang="ko-KR" sz="1200" b="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, IC, LSI, VLSI</a:t>
            </a:r>
            <a:endParaRPr lang="ko-KR" altLang="en-US" sz="1200" b="0" dirty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79712" y="69269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u="sng" dirty="0" smtClean="0">
                <a:latin typeface="휴먼엑스포" pitchFamily="18" charset="-127"/>
                <a:ea typeface="휴먼엑스포" pitchFamily="18" charset="-127"/>
              </a:rPr>
              <a:t>고체의</a:t>
            </a:r>
            <a:r>
              <a:rPr lang="en-US" altLang="ko-KR" sz="140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400" u="sng" dirty="0" err="1" smtClean="0">
                <a:latin typeface="휴먼엑스포" pitchFamily="18" charset="-127"/>
                <a:ea typeface="휴먼엑스포" pitchFamily="18" charset="-127"/>
              </a:rPr>
              <a:t>전도성</a:t>
            </a:r>
            <a:endParaRPr lang="en-US" altLang="ko-KR" sz="1400" u="sng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1400" u="sng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5976" y="692696"/>
            <a:ext cx="4680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휴먼엑스포" pitchFamily="18" charset="-127"/>
                <a:ea typeface="휴먼엑스포" pitchFamily="18" charset="-127"/>
              </a:rPr>
              <a:t>원자가 띠 </a:t>
            </a:r>
            <a:endParaRPr lang="en-US" altLang="ko-KR" sz="1400" dirty="0" smtClean="0">
              <a:latin typeface="휴먼엑스포" pitchFamily="18" charset="-127"/>
              <a:ea typeface="휴먼엑스포" pitchFamily="18" charset="-127"/>
            </a:endParaRPr>
          </a:p>
          <a:p>
            <a:r>
              <a:rPr lang="en-US" altLang="ko-KR" sz="1400" dirty="0" smtClean="0">
                <a:latin typeface="휴먼엑스포" pitchFamily="18" charset="-127"/>
                <a:ea typeface="휴먼엑스포" pitchFamily="18" charset="-127"/>
              </a:rPr>
              <a:t>  – </a:t>
            </a:r>
            <a:r>
              <a:rPr lang="ko-KR" altLang="en-US" sz="1400" dirty="0" smtClean="0">
                <a:latin typeface="휴먼엑스포" pitchFamily="18" charset="-127"/>
                <a:ea typeface="휴먼엑스포" pitchFamily="18" charset="-127"/>
              </a:rPr>
              <a:t>허용된</a:t>
            </a:r>
            <a:r>
              <a:rPr lang="en-US" altLang="ko-KR" sz="1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400" dirty="0" smtClean="0">
                <a:latin typeface="휴먼엑스포" pitchFamily="18" charset="-127"/>
                <a:ea typeface="휴먼엑스포" pitchFamily="18" charset="-127"/>
              </a:rPr>
              <a:t>띠 중 전자로 채워진 가장 높은 에너지 띠</a:t>
            </a:r>
            <a:endParaRPr lang="en-US" altLang="ko-KR" sz="1400" dirty="0" smtClean="0">
              <a:latin typeface="휴먼엑스포" pitchFamily="18" charset="-127"/>
              <a:ea typeface="휴먼엑스포" pitchFamily="18" charset="-127"/>
            </a:endParaRPr>
          </a:p>
          <a:p>
            <a:r>
              <a:rPr lang="ko-KR" altLang="en-US" sz="1400" dirty="0" smtClean="0">
                <a:latin typeface="휴먼엑스포" pitchFamily="18" charset="-127"/>
                <a:ea typeface="휴먼엑스포" pitchFamily="18" charset="-127"/>
              </a:rPr>
              <a:t>전기전도도</a:t>
            </a:r>
            <a:r>
              <a:rPr lang="en-US" altLang="ko-KR" sz="1400" dirty="0" smtClean="0">
                <a:latin typeface="휴먼엑스포" pitchFamily="18" charset="-127"/>
                <a:ea typeface="휴먼엑스포" pitchFamily="18" charset="-127"/>
              </a:rPr>
              <a:t>(conductivity)</a:t>
            </a:r>
          </a:p>
          <a:p>
            <a:r>
              <a:rPr lang="en-US" altLang="ko-KR" sz="1400" dirty="0" smtClean="0">
                <a:latin typeface="휴먼엑스포" pitchFamily="18" charset="-127"/>
                <a:ea typeface="휴먼엑스포" pitchFamily="18" charset="-127"/>
              </a:rPr>
              <a:t>  - </a:t>
            </a:r>
            <a:r>
              <a:rPr lang="ko-KR" altLang="en-US" sz="1400" dirty="0" smtClean="0">
                <a:latin typeface="휴먼엑스포" pitchFamily="18" charset="-127"/>
                <a:ea typeface="휴먼엑스포" pitchFamily="18" charset="-127"/>
              </a:rPr>
              <a:t>외부</a:t>
            </a:r>
            <a:r>
              <a:rPr lang="en-US" altLang="ko-KR" sz="1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1400" dirty="0" smtClean="0">
                <a:latin typeface="휴먼엑스포" pitchFamily="18" charset="-127"/>
                <a:ea typeface="휴먼엑스포" pitchFamily="18" charset="-127"/>
              </a:rPr>
              <a:t>전기장에 의해 전자가 자유로이 이동하는 정도</a:t>
            </a:r>
            <a:endParaRPr lang="en-US" altLang="ko-KR" sz="1400" dirty="0" smtClean="0">
              <a:latin typeface="휴먼엑스포" pitchFamily="18" charset="-127"/>
              <a:ea typeface="휴먼엑스포" pitchFamily="18" charset="-127"/>
            </a:endParaRPr>
          </a:p>
          <a:p>
            <a:endParaRPr lang="ko-KR" altLang="en-US" sz="1400" dirty="0"/>
          </a:p>
        </p:txBody>
      </p:sp>
      <p:grpSp>
        <p:nvGrpSpPr>
          <p:cNvPr id="36" name="그룹 35"/>
          <p:cNvGrpSpPr/>
          <p:nvPr/>
        </p:nvGrpSpPr>
        <p:grpSpPr>
          <a:xfrm>
            <a:off x="1763688" y="1340767"/>
            <a:ext cx="3240359" cy="834092"/>
            <a:chOff x="1763688" y="1268760"/>
            <a:chExt cx="2798492" cy="909919"/>
          </a:xfrm>
        </p:grpSpPr>
        <p:grpSp>
          <p:nvGrpSpPr>
            <p:cNvPr id="34" name="그룹 33"/>
            <p:cNvGrpSpPr/>
            <p:nvPr/>
          </p:nvGrpSpPr>
          <p:grpSpPr>
            <a:xfrm>
              <a:off x="1825876" y="1268760"/>
              <a:ext cx="2736304" cy="909919"/>
              <a:chOff x="2328997" y="1196752"/>
              <a:chExt cx="2996904" cy="909919"/>
            </a:xfrm>
          </p:grpSpPr>
          <p:grpSp>
            <p:nvGrpSpPr>
              <p:cNvPr id="33" name="그룹 32"/>
              <p:cNvGrpSpPr/>
              <p:nvPr/>
            </p:nvGrpSpPr>
            <p:grpSpPr>
              <a:xfrm>
                <a:off x="2328997" y="1196752"/>
                <a:ext cx="1882962" cy="909919"/>
                <a:chOff x="2328997" y="1196752"/>
                <a:chExt cx="1882962" cy="909919"/>
              </a:xfrm>
            </p:grpSpPr>
            <p:grpSp>
              <p:nvGrpSpPr>
                <p:cNvPr id="25" name="그룹 24"/>
                <p:cNvGrpSpPr/>
                <p:nvPr/>
              </p:nvGrpSpPr>
              <p:grpSpPr>
                <a:xfrm>
                  <a:off x="2328997" y="1196752"/>
                  <a:ext cx="1882962" cy="909919"/>
                  <a:chOff x="2331893" y="1196752"/>
                  <a:chExt cx="1376011" cy="909919"/>
                </a:xfrm>
              </p:grpSpPr>
              <p:sp>
                <p:nvSpPr>
                  <p:cNvPr id="23" name="직사각형 22"/>
                  <p:cNvSpPr/>
                  <p:nvPr/>
                </p:nvSpPr>
                <p:spPr>
                  <a:xfrm>
                    <a:off x="2339752" y="1196752"/>
                    <a:ext cx="1368152" cy="288032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1000" dirty="0" smtClean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rPr>
                      <a:t>전도 띠</a:t>
                    </a:r>
                    <a:r>
                      <a:rPr lang="en-US" altLang="ko-KR" sz="1000" dirty="0" smtClean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rPr>
                      <a:t>(no</a:t>
                    </a:r>
                    <a:r>
                      <a:rPr lang="ko-KR" altLang="en-US" sz="1000" dirty="0" smtClean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rPr>
                      <a:t> </a:t>
                    </a:r>
                    <a:r>
                      <a:rPr lang="en-US" altLang="ko-KR" sz="1000" dirty="0" smtClean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rPr>
                      <a:t>electron)</a:t>
                    </a:r>
                    <a:endParaRPr lang="ko-KR" altLang="en-US" sz="1000" dirty="0">
                      <a:solidFill>
                        <a:schemeClr val="tx1"/>
                      </a:solidFill>
                      <a:latin typeface="휴먼엑스포" pitchFamily="18" charset="-127"/>
                      <a:ea typeface="휴먼엑스포" pitchFamily="18" charset="-127"/>
                    </a:endParaRPr>
                  </a:p>
                </p:txBody>
              </p:sp>
              <p:sp>
                <p:nvSpPr>
                  <p:cNvPr id="24" name="직사각형 23"/>
                  <p:cNvSpPr/>
                  <p:nvPr/>
                </p:nvSpPr>
                <p:spPr>
                  <a:xfrm>
                    <a:off x="2331893" y="1746631"/>
                    <a:ext cx="1368152" cy="36004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1000" dirty="0" smtClean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rPr>
                      <a:t>원자가 띠</a:t>
                    </a:r>
                    <a:r>
                      <a:rPr lang="en-US" altLang="ko-KR" sz="1000" dirty="0" smtClean="0">
                        <a:solidFill>
                          <a:schemeClr val="tx1"/>
                        </a:solidFill>
                        <a:latin typeface="휴먼엑스포" pitchFamily="18" charset="-127"/>
                        <a:ea typeface="휴먼엑스포" pitchFamily="18" charset="-127"/>
                      </a:rPr>
                      <a:t>(electron)</a:t>
                    </a:r>
                    <a:endParaRPr lang="ko-KR" altLang="en-US" sz="1000" dirty="0">
                      <a:solidFill>
                        <a:schemeClr val="tx1"/>
                      </a:solidFill>
                      <a:latin typeface="휴먼엑스포" pitchFamily="18" charset="-127"/>
                      <a:ea typeface="휴먼엑스포" pitchFamily="18" charset="-127"/>
                    </a:endParaRPr>
                  </a:p>
                </p:txBody>
              </p:sp>
            </p:grpSp>
            <p:cxnSp>
              <p:nvCxnSpPr>
                <p:cNvPr id="27" name="직선 화살표 연결선 26"/>
                <p:cNvCxnSpPr/>
                <p:nvPr/>
              </p:nvCxnSpPr>
              <p:spPr>
                <a:xfrm flipV="1">
                  <a:off x="3418781" y="1484785"/>
                  <a:ext cx="649163" cy="2618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직사각형 30"/>
              <p:cNvSpPr/>
              <p:nvPr/>
            </p:nvSpPr>
            <p:spPr>
              <a:xfrm>
                <a:off x="4236118" y="1484784"/>
                <a:ext cx="1089783" cy="2880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 smtClean="0">
                    <a:latin typeface="휴먼엑스포" pitchFamily="18" charset="-127"/>
                    <a:ea typeface="휴먼엑스포" pitchFamily="18" charset="-127"/>
                  </a:rPr>
                  <a:t>by </a:t>
                </a:r>
                <a:r>
                  <a:rPr lang="ko-KR" altLang="en-US" sz="900" dirty="0" smtClean="0">
                    <a:latin typeface="휴먼엑스포" pitchFamily="18" charset="-127"/>
                    <a:ea typeface="휴먼엑스포" pitchFamily="18" charset="-127"/>
                  </a:rPr>
                  <a:t>열</a:t>
                </a:r>
                <a:r>
                  <a:rPr lang="en-US" altLang="ko-KR" sz="900" dirty="0" smtClean="0">
                    <a:latin typeface="휴먼엑스포" pitchFamily="18" charset="-127"/>
                    <a:ea typeface="휴먼엑스포" pitchFamily="18" charset="-127"/>
                  </a:rPr>
                  <a:t>, </a:t>
                </a:r>
                <a:r>
                  <a:rPr lang="ko-KR" altLang="en-US" sz="900" dirty="0" smtClean="0">
                    <a:latin typeface="휴먼엑스포" pitchFamily="18" charset="-127"/>
                    <a:ea typeface="휴먼엑스포" pitchFamily="18" charset="-127"/>
                  </a:rPr>
                  <a:t>전기에너지</a:t>
                </a:r>
                <a:r>
                  <a:rPr lang="en-US" altLang="ko-KR" sz="900" dirty="0" smtClean="0">
                    <a:latin typeface="휴먼엑스포" pitchFamily="18" charset="-127"/>
                    <a:ea typeface="휴먼엑스포" pitchFamily="18" charset="-127"/>
                  </a:rPr>
                  <a:t> </a:t>
                </a:r>
                <a:endParaRPr lang="ko-KR" altLang="en-US" sz="900" dirty="0">
                  <a:latin typeface="휴먼엑스포" pitchFamily="18" charset="-127"/>
                  <a:ea typeface="휴먼엑스포" pitchFamily="18" charset="-127"/>
                </a:endParaRPr>
              </a:p>
            </p:txBody>
          </p:sp>
        </p:grpSp>
        <p:sp>
          <p:nvSpPr>
            <p:cNvPr id="35" name="직사각형 34"/>
            <p:cNvSpPr/>
            <p:nvPr/>
          </p:nvSpPr>
          <p:spPr>
            <a:xfrm>
              <a:off x="1763688" y="1628800"/>
              <a:ext cx="1224136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900" dirty="0" smtClean="0">
                  <a:solidFill>
                    <a:schemeClr val="tx1"/>
                  </a:solidFill>
                  <a:latin typeface="휴먼엑스포" pitchFamily="18" charset="-127"/>
                  <a:ea typeface="휴먼엑스포" pitchFamily="18" charset="-127"/>
                </a:rPr>
                <a:t>띠 틈</a:t>
              </a:r>
              <a:r>
                <a:rPr lang="en-US" altLang="ko-KR" sz="900" dirty="0" smtClean="0">
                  <a:solidFill>
                    <a:schemeClr val="tx1"/>
                  </a:solidFill>
                  <a:latin typeface="휴먼엑스포" pitchFamily="18" charset="-127"/>
                  <a:ea typeface="휴먼엑스포" pitchFamily="18" charset="-127"/>
                </a:rPr>
                <a:t>(band gap)</a:t>
              </a:r>
              <a:endParaRPr lang="ko-KR" altLang="en-US" sz="900" dirty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endParaRPr>
            </a:p>
          </p:txBody>
        </p:sp>
      </p:grpSp>
      <p:sp>
        <p:nvSpPr>
          <p:cNvPr id="38" name="직사각형 37"/>
          <p:cNvSpPr/>
          <p:nvPr/>
        </p:nvSpPr>
        <p:spPr>
          <a:xfrm>
            <a:off x="179512" y="1700808"/>
            <a:ext cx="1440160" cy="15121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000" u="sng" dirty="0" smtClean="0">
                <a:latin typeface="휴먼엑스포" pitchFamily="18" charset="-127"/>
                <a:ea typeface="휴먼엑스포" pitchFamily="18" charset="-127"/>
              </a:rPr>
              <a:t>띠 틈</a:t>
            </a:r>
            <a:r>
              <a:rPr lang="en-US" altLang="ko-KR" sz="1000" u="sng" dirty="0" smtClean="0">
                <a:latin typeface="휴먼엑스포" pitchFamily="18" charset="-127"/>
                <a:ea typeface="휴먼엑스포" pitchFamily="18" charset="-127"/>
              </a:rPr>
              <a:t>(band gap</a:t>
            </a:r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)</a:t>
            </a:r>
          </a:p>
          <a:p>
            <a:pPr algn="just"/>
            <a:endParaRPr lang="en-US" altLang="ko-KR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Si : 1.14 </a:t>
            </a:r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eV</a:t>
            </a:r>
            <a:endParaRPr lang="en-US" altLang="ko-KR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Ge</a:t>
            </a:r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 : 0.67 </a:t>
            </a:r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eV</a:t>
            </a:r>
            <a:endParaRPr lang="en-US" altLang="ko-KR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InSb</a:t>
            </a:r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 : 0.23 </a:t>
            </a:r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eV</a:t>
            </a:r>
            <a:endParaRPr lang="ko-KR" altLang="en-US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endParaRPr lang="en-US" altLang="ko-KR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diamond : 5.33 </a:t>
            </a:r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eV</a:t>
            </a:r>
            <a:endParaRPr lang="ko-KR" altLang="en-US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AgCl</a:t>
            </a:r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 :  3.20 </a:t>
            </a:r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eV</a:t>
            </a:r>
            <a:endParaRPr lang="ko-KR" altLang="en-US" sz="1000" dirty="0" smtClean="0">
              <a:latin typeface="휴먼엑스포" pitchFamily="18" charset="-127"/>
              <a:ea typeface="휴먼엑스포" pitchFamily="18" charset="-127"/>
            </a:endParaRPr>
          </a:p>
          <a:p>
            <a:pPr algn="just"/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CdS</a:t>
            </a:r>
            <a:r>
              <a:rPr lang="en-US" altLang="ko-KR" sz="1000" dirty="0" smtClean="0">
                <a:latin typeface="휴먼엑스포" pitchFamily="18" charset="-127"/>
                <a:ea typeface="휴먼엑스포" pitchFamily="18" charset="-127"/>
              </a:rPr>
              <a:t> : 2.42 </a:t>
            </a:r>
            <a:r>
              <a:rPr lang="en-US" altLang="ko-KR" sz="1000" dirty="0" err="1" smtClean="0">
                <a:latin typeface="휴먼엑스포" pitchFamily="18" charset="-127"/>
                <a:ea typeface="휴먼엑스포" pitchFamily="18" charset="-127"/>
              </a:rPr>
              <a:t>eV</a:t>
            </a:r>
            <a:endParaRPr lang="ko-KR" altLang="en-US" sz="10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773</TotalTime>
  <Words>350</Words>
  <Application>Microsoft Office PowerPoint</Application>
  <PresentationFormat>화면 슬라이드 쇼(4:3)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오렌지</vt:lpstr>
      <vt:lpstr>에너지띠(Energy Band)</vt:lpstr>
      <vt:lpstr>에너지띠(Energy Band)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에너지띠(Energy Band)</dc:title>
  <dc:creator>TG</dc:creator>
  <cp:lastModifiedBy>TG</cp:lastModifiedBy>
  <cp:revision>56</cp:revision>
  <dcterms:created xsi:type="dcterms:W3CDTF">2012-04-30T06:48:43Z</dcterms:created>
  <dcterms:modified xsi:type="dcterms:W3CDTF">2012-05-10T00:07:47Z</dcterms:modified>
</cp:coreProperties>
</file>