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7" r:id="rId2"/>
    <p:sldId id="258" r:id="rId3"/>
    <p:sldId id="282" r:id="rId4"/>
    <p:sldId id="840" r:id="rId5"/>
    <p:sldId id="931" r:id="rId6"/>
    <p:sldId id="932" r:id="rId7"/>
    <p:sldId id="933" r:id="rId8"/>
    <p:sldId id="934" r:id="rId9"/>
    <p:sldId id="935" r:id="rId10"/>
    <p:sldId id="936" r:id="rId11"/>
    <p:sldId id="938" r:id="rId12"/>
    <p:sldId id="939" r:id="rId13"/>
    <p:sldId id="940" r:id="rId14"/>
    <p:sldId id="941" r:id="rId15"/>
    <p:sldId id="942" r:id="rId16"/>
    <p:sldId id="943" r:id="rId17"/>
    <p:sldId id="959" r:id="rId18"/>
    <p:sldId id="944" r:id="rId19"/>
    <p:sldId id="945" r:id="rId20"/>
    <p:sldId id="946" r:id="rId21"/>
    <p:sldId id="948" r:id="rId22"/>
    <p:sldId id="949" r:id="rId23"/>
    <p:sldId id="950" r:id="rId24"/>
    <p:sldId id="951" r:id="rId25"/>
    <p:sldId id="960" r:id="rId26"/>
    <p:sldId id="961" r:id="rId27"/>
    <p:sldId id="962" r:id="rId28"/>
    <p:sldId id="952" r:id="rId29"/>
    <p:sldId id="963" r:id="rId30"/>
    <p:sldId id="937" r:id="rId31"/>
    <p:sldId id="954" r:id="rId32"/>
    <p:sldId id="955" r:id="rId33"/>
    <p:sldId id="956" r:id="rId34"/>
    <p:sldId id="957" r:id="rId35"/>
    <p:sldId id="958" r:id="rId36"/>
    <p:sldId id="281" r:id="rId3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9FF33"/>
    <a:srgbClr val="008000"/>
    <a:srgbClr val="0099FF"/>
    <a:srgbClr val="33CCFF"/>
    <a:srgbClr val="66CCFF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65" autoAdjust="0"/>
    <p:restoredTop sz="94612" autoAdjust="0"/>
  </p:normalViewPr>
  <p:slideViewPr>
    <p:cSldViewPr>
      <p:cViewPr>
        <p:scale>
          <a:sx n="66" d="100"/>
          <a:sy n="66" d="100"/>
        </p:scale>
        <p:origin x="-3084" y="-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9807EEBB-7DE2-465B-85A6-E9E963AE1D23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E7BD4F0C-FB8E-43D6-807E-B0A8A2EEDE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B262FEA6-3138-4818-B190-583E094BA3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90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6E415E-200E-477B-8EBB-5AF30293C83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4" descr="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-4763"/>
            <a:ext cx="9163050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32"/>
          <p:cNvSpPr>
            <a:spLocks noChangeArrowheads="1"/>
          </p:cNvSpPr>
          <p:nvPr userDrawn="1"/>
        </p:nvSpPr>
        <p:spPr bwMode="auto">
          <a:xfrm>
            <a:off x="0" y="2214563"/>
            <a:ext cx="9153525" cy="1127125"/>
          </a:xfrm>
          <a:prstGeom prst="rect">
            <a:avLst/>
          </a:prstGeom>
          <a:solidFill>
            <a:srgbClr val="006699">
              <a:alpha val="7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charset="-127"/>
              <a:ea typeface="굴림" charset="-127"/>
            </a:endParaRPr>
          </a:p>
        </p:txBody>
      </p:sp>
      <p:sp>
        <p:nvSpPr>
          <p:cNvPr id="4" name="Rectangle 133"/>
          <p:cNvSpPr>
            <a:spLocks noChangeArrowheads="1"/>
          </p:cNvSpPr>
          <p:nvPr userDrawn="1"/>
        </p:nvSpPr>
        <p:spPr bwMode="auto">
          <a:xfrm>
            <a:off x="0" y="2430463"/>
            <a:ext cx="9182100" cy="1127125"/>
          </a:xfrm>
          <a:prstGeom prst="rect">
            <a:avLst/>
          </a:prstGeom>
          <a:solidFill>
            <a:srgbClr val="0099FF">
              <a:alpha val="5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charset="-127"/>
              <a:ea typeface="굴림" charset="-127"/>
            </a:endParaRPr>
          </a:p>
        </p:txBody>
      </p:sp>
      <p:sp>
        <p:nvSpPr>
          <p:cNvPr id="5" name="Rectangle 134" descr="밝은 상향 대각선"/>
          <p:cNvSpPr>
            <a:spLocks noChangeArrowheads="1"/>
          </p:cNvSpPr>
          <p:nvPr userDrawn="1"/>
        </p:nvSpPr>
        <p:spPr bwMode="auto">
          <a:xfrm>
            <a:off x="0" y="3554413"/>
            <a:ext cx="9144000" cy="576262"/>
          </a:xfrm>
          <a:prstGeom prst="rect">
            <a:avLst/>
          </a:prstGeom>
          <a:pattFill prst="ltUpDiag">
            <a:fgClr>
              <a:schemeClr val="bg1">
                <a:alpha val="50000"/>
              </a:schemeClr>
            </a:fgClr>
            <a:bgClr>
              <a:srgbClr val="33CCFF">
                <a:alpha val="50000"/>
              </a:srgb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charset="-127"/>
              <a:ea typeface="굴림" charset="-127"/>
            </a:endParaRPr>
          </a:p>
        </p:txBody>
      </p:sp>
      <p:sp>
        <p:nvSpPr>
          <p:cNvPr id="6" name="Rectangle 135" descr="좁은 수평선"/>
          <p:cNvSpPr>
            <a:spLocks noChangeArrowheads="1"/>
          </p:cNvSpPr>
          <p:nvPr userDrawn="1"/>
        </p:nvSpPr>
        <p:spPr bwMode="auto">
          <a:xfrm>
            <a:off x="0" y="1854200"/>
            <a:ext cx="9144000" cy="576263"/>
          </a:xfrm>
          <a:prstGeom prst="rect">
            <a:avLst/>
          </a:prstGeom>
          <a:pattFill prst="narHorz">
            <a:fgClr>
              <a:schemeClr val="bg1">
                <a:alpha val="50000"/>
              </a:schemeClr>
            </a:fgClr>
            <a:bgClr>
              <a:srgbClr val="33CCFF">
                <a:alpha val="50000"/>
              </a:srgb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charset="-127"/>
              <a:ea typeface="굴림" charset="-127"/>
            </a:endParaRPr>
          </a:p>
        </p:txBody>
      </p:sp>
      <p:sp>
        <p:nvSpPr>
          <p:cNvPr id="7" name="Line 242"/>
          <p:cNvSpPr>
            <a:spLocks noChangeShapeType="1"/>
          </p:cNvSpPr>
          <p:nvPr userDrawn="1"/>
        </p:nvSpPr>
        <p:spPr bwMode="auto">
          <a:xfrm>
            <a:off x="0" y="3338513"/>
            <a:ext cx="9144000" cy="0"/>
          </a:xfrm>
          <a:prstGeom prst="line">
            <a:avLst/>
          </a:prstGeom>
          <a:noFill/>
          <a:ln w="9525">
            <a:solidFill>
              <a:srgbClr val="FFFFFF">
                <a:alpha val="30000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charset="-127"/>
              <a:ea typeface="굴림" charset="-127"/>
            </a:endParaRPr>
          </a:p>
        </p:txBody>
      </p:sp>
      <p:sp>
        <p:nvSpPr>
          <p:cNvPr id="8" name="Line 243"/>
          <p:cNvSpPr>
            <a:spLocks noChangeShapeType="1"/>
          </p:cNvSpPr>
          <p:nvPr userDrawn="1"/>
        </p:nvSpPr>
        <p:spPr bwMode="auto">
          <a:xfrm>
            <a:off x="-25400" y="1638300"/>
            <a:ext cx="9144000" cy="0"/>
          </a:xfrm>
          <a:prstGeom prst="line">
            <a:avLst/>
          </a:prstGeom>
          <a:noFill/>
          <a:ln w="9525">
            <a:solidFill>
              <a:srgbClr val="FFFFFF">
                <a:alpha val="30000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charset="-127"/>
              <a:ea typeface="굴림" charset="-127"/>
            </a:endParaRPr>
          </a:p>
        </p:txBody>
      </p:sp>
      <p:sp>
        <p:nvSpPr>
          <p:cNvPr id="9" name="Rectangle 244"/>
          <p:cNvSpPr>
            <a:spLocks noChangeArrowheads="1"/>
          </p:cNvSpPr>
          <p:nvPr userDrawn="1"/>
        </p:nvSpPr>
        <p:spPr bwMode="auto">
          <a:xfrm>
            <a:off x="-14288" y="2446338"/>
            <a:ext cx="9144001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bg1"/>
            </a:outerShdw>
          </a:effec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  <a:defRPr/>
            </a:pPr>
            <a:r>
              <a:rPr lang="ko-KR" altLang="en-US" sz="4400" dirty="0"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4400" dirty="0" smtClean="0"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4400" dirty="0">
                <a:latin typeface="HY헤드라인M" pitchFamily="18" charset="-127"/>
                <a:ea typeface="HY헤드라인M" pitchFamily="18" charset="-127"/>
              </a:rPr>
              <a:t>장 선도</a:t>
            </a:r>
            <a:r>
              <a:rPr lang="en-US" altLang="ko-KR" sz="44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4400" dirty="0" smtClean="0">
                <a:latin typeface="HY헤드라인M" pitchFamily="18" charset="-127"/>
                <a:ea typeface="HY헤드라인M" pitchFamily="18" charset="-127"/>
              </a:rPr>
              <a:t>선물의 가격결정과 계약의 평가</a:t>
            </a:r>
            <a:endParaRPr lang="ko-KR" altLang="en-US" sz="4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74146-FF35-4BCA-8A60-E5593689FE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07B8E-1B99-4143-B4C8-6FE4B7F43C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제목, 내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88BB7-7040-4ABA-A5F3-27B0EFFEFA2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제목, 텍스트 및 차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차트 개체 틀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noProof="0" smtClean="0"/>
              <a:t>차트를 추가하려면 아이콘을 클릭하십시오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7715C-7641-4D64-8DCC-C9F85D17D6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75011-A0E8-44B0-B740-72448AF1CF2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04261-47BF-4FCA-8AAD-ACA2737D4C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35E81-A282-4122-9ADD-67CB17D114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DF91-8651-4DBC-AA64-CDF24D6063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86DDE-15D3-402A-BED6-03E7B4FD51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30F10-743E-4EA3-BEF9-DFC092F23C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96A00-BBCE-408D-95AF-BB86AF02C7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A6A1D-F90C-4AEE-B2C5-BCC9EAFA60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6581775"/>
            <a:ext cx="9163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charset="-127"/>
              <a:ea typeface="굴림" charset="-127"/>
            </a:endParaRPr>
          </a:p>
        </p:txBody>
      </p:sp>
      <p:grpSp>
        <p:nvGrpSpPr>
          <p:cNvPr id="25603" name="Group 23"/>
          <p:cNvGrpSpPr>
            <a:grpSpLocks/>
          </p:cNvGrpSpPr>
          <p:nvPr/>
        </p:nvGrpSpPr>
        <p:grpSpPr bwMode="auto">
          <a:xfrm>
            <a:off x="-9525" y="838200"/>
            <a:ext cx="9163050" cy="142875"/>
            <a:chOff x="-6" y="482"/>
            <a:chExt cx="5772" cy="90"/>
          </a:xfrm>
        </p:grpSpPr>
        <p:pic>
          <p:nvPicPr>
            <p:cNvPr id="25610" name="Picture 19" descr="blue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t="22557"/>
            <a:stretch>
              <a:fillRect/>
            </a:stretch>
          </p:blipFill>
          <p:spPr bwMode="auto">
            <a:xfrm>
              <a:off x="-6" y="482"/>
              <a:ext cx="5772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1" name="Line 17"/>
            <p:cNvSpPr>
              <a:spLocks noChangeShapeType="1"/>
            </p:cNvSpPr>
            <p:nvPr userDrawn="1"/>
          </p:nvSpPr>
          <p:spPr bwMode="auto">
            <a:xfrm>
              <a:off x="6" y="572"/>
              <a:ext cx="5760" cy="0"/>
            </a:xfrm>
            <a:prstGeom prst="line">
              <a:avLst/>
            </a:prstGeom>
            <a:noFill/>
            <a:ln w="9525">
              <a:solidFill>
                <a:srgbClr val="FFFFFF">
                  <a:alpha val="8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>
                <a:latin typeface="굴림" charset="-127"/>
                <a:ea typeface="굴림" charset="-127"/>
              </a:endParaRPr>
            </a:p>
          </p:txBody>
        </p:sp>
      </p:grpSp>
      <p:sp>
        <p:nvSpPr>
          <p:cNvPr id="616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8788" y="6554788"/>
            <a:ext cx="57626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C61C1533-8A7F-473C-921F-51EBF0EABE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4925" y="6550025"/>
            <a:ext cx="3095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1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선물∙</a:t>
            </a:r>
            <a:r>
              <a:rPr lang="ko-KR" altLang="en-US" sz="1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옵션∙</a:t>
            </a:r>
            <a:r>
              <a:rPr lang="ko-KR" altLang="en-US" sz="1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스왑</a:t>
            </a:r>
            <a:endParaRPr lang="ko-KR" altLang="en-US" sz="12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굴림" charset="-127"/>
              <a:ea typeface="굴림" charset="-127"/>
            </a:endParaRP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219700" y="6551613"/>
            <a:ext cx="38893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ko-KR" altLang="en-US" sz="1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제</a:t>
            </a:r>
            <a:r>
              <a:rPr lang="en-US" altLang="ko-KR" sz="1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4</a:t>
            </a:r>
            <a:r>
              <a:rPr lang="ko-KR" altLang="en-US" sz="1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장 </a:t>
            </a:r>
            <a:r>
              <a:rPr lang="ko-KR" altLang="en-US" sz="12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선도</a:t>
            </a:r>
            <a:r>
              <a:rPr lang="en-US" altLang="ko-KR" sz="12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·</a:t>
            </a:r>
            <a:r>
              <a:rPr lang="ko-KR" altLang="en-US" sz="1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선물의 가격결정과 계약의 평가</a:t>
            </a:r>
            <a:endParaRPr lang="ko-KR" altLang="en-US" sz="12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굴림" charset="-127"/>
              <a:ea typeface="굴림" charset="-127"/>
            </a:endParaRPr>
          </a:p>
        </p:txBody>
      </p:sp>
      <p:grpSp>
        <p:nvGrpSpPr>
          <p:cNvPr id="25607" name="Group 23"/>
          <p:cNvGrpSpPr>
            <a:grpSpLocks/>
          </p:cNvGrpSpPr>
          <p:nvPr/>
        </p:nvGrpSpPr>
        <p:grpSpPr bwMode="auto">
          <a:xfrm>
            <a:off x="-9525" y="6459538"/>
            <a:ext cx="9163050" cy="142875"/>
            <a:chOff x="-6" y="482"/>
            <a:chExt cx="5772" cy="90"/>
          </a:xfrm>
        </p:grpSpPr>
        <p:pic>
          <p:nvPicPr>
            <p:cNvPr id="25608" name="Picture 19" descr="blue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t="22557"/>
            <a:stretch>
              <a:fillRect/>
            </a:stretch>
          </p:blipFill>
          <p:spPr bwMode="auto">
            <a:xfrm>
              <a:off x="-6" y="482"/>
              <a:ext cx="5772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Line 17"/>
            <p:cNvSpPr>
              <a:spLocks noChangeShapeType="1"/>
            </p:cNvSpPr>
            <p:nvPr userDrawn="1"/>
          </p:nvSpPr>
          <p:spPr bwMode="auto">
            <a:xfrm>
              <a:off x="6" y="572"/>
              <a:ext cx="5760" cy="0"/>
            </a:xfrm>
            <a:prstGeom prst="line">
              <a:avLst/>
            </a:prstGeom>
            <a:noFill/>
            <a:ln w="9525">
              <a:solidFill>
                <a:srgbClr val="FFFFFF">
                  <a:alpha val="8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>
                <a:latin typeface="굴림" charset="-127"/>
                <a:ea typeface="굴림" charset="-127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ftr="0" dt="0"/>
  <p:txStyles>
    <p:titleStyle>
      <a:lvl1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2pPr>
      <a:lvl3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3pPr>
      <a:lvl4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4pPr>
      <a:lvl5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£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£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3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10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smtClean="0">
                <a:latin typeface="Verdana" pitchFamily="34" charset="0"/>
                <a:ea typeface="HY헤드라인M" pitchFamily="18" charset="-127"/>
              </a:rPr>
              <a:t>4.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보관비용과 편의수익이 존재하는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5550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spcBef>
                <a:spcPts val="22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보유비용</a:t>
            </a:r>
            <a:r>
              <a:rPr kumimoji="0" lang="en-US" altLang="ko-KR" sz="2000" b="1" dirty="0" smtClean="0"/>
              <a:t>(cost of carry)</a:t>
            </a:r>
          </a:p>
          <a:p>
            <a:pPr marL="546100" lvl="1" indent="-88900" latinLnBrk="0">
              <a:spcBef>
                <a:spcPts val="22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만기 시점까지 해당 현물을 보유하는데 발생하는 비용</a:t>
            </a:r>
            <a:endParaRPr kumimoji="0" lang="en-US" altLang="ko-KR" sz="2000" b="1" dirty="0" smtClean="0"/>
          </a:p>
          <a:p>
            <a:pPr marL="546100" lvl="1" indent="-88900" latinLnBrk="0">
              <a:spcBef>
                <a:spcPts val="22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현물구입자금에 대한 기회비용인 이자비용뿐 아니라 창고비용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보험료 등과 같은 보관비용도 포함</a:t>
            </a:r>
            <a:endParaRPr kumimoji="0" lang="en-US" altLang="ko-KR" sz="2000" b="1" dirty="0" smtClean="0"/>
          </a:p>
          <a:p>
            <a:pPr marL="88900" indent="-88900" latinLnBrk="0">
              <a:spcBef>
                <a:spcPts val="22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편의수익</a:t>
            </a:r>
            <a:endParaRPr kumimoji="0" lang="en-US" altLang="ko-KR" sz="2000" b="1" dirty="0" smtClean="0"/>
          </a:p>
          <a:p>
            <a:pPr marL="546100" lvl="1" indent="-88900" latinLnBrk="0">
              <a:spcBef>
                <a:spcPts val="22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현물을 보유하여 얻게 되는 이득</a:t>
            </a:r>
            <a:endParaRPr kumimoji="0" lang="en-US" altLang="ko-KR" sz="2000" b="1" dirty="0" smtClean="0"/>
          </a:p>
          <a:p>
            <a:pPr marL="546100" lvl="1" indent="-88900" latinLnBrk="0">
              <a:spcBef>
                <a:spcPts val="22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편의수익률</a:t>
            </a:r>
            <a:r>
              <a:rPr kumimoji="0" lang="en-US" altLang="ko-KR" sz="2000" b="1" dirty="0" smtClean="0"/>
              <a:t>(convenience yield : y) : </a:t>
            </a:r>
            <a:r>
              <a:rPr kumimoji="0" lang="ko-KR" altLang="en-US" sz="2000" b="1" dirty="0" smtClean="0"/>
              <a:t>편의수익을 현물가격의 비율로 나타낸 것</a:t>
            </a:r>
            <a:endParaRPr kumimoji="0" lang="en-US" altLang="ko-KR" sz="2000" b="1" dirty="0" smtClean="0"/>
          </a:p>
          <a:p>
            <a:pPr marL="546100" lvl="1" indent="-88900" latinLnBrk="0">
              <a:spcBef>
                <a:spcPts val="22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이자비용이나 보관비용과는 반대되는 개념</a:t>
            </a:r>
            <a:endParaRPr kumimoji="0" lang="en-US" altLang="ko-KR" sz="2000" b="1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4.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보관비용과 편의수익이 존재하는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9437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현물</a:t>
            </a:r>
            <a:r>
              <a:rPr kumimoji="0" lang="en-US" altLang="ko-KR" sz="2000" b="1" dirty="0" smtClean="0"/>
              <a:t>-</a:t>
            </a:r>
            <a:r>
              <a:rPr kumimoji="0" lang="ko-KR" altLang="en-US" sz="2000" b="1" dirty="0" smtClean="0"/>
              <a:t>선물 등가식의 일반화 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현물보유비용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이자비용 및 보관비용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편의수익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을 고려</a:t>
            </a:r>
            <a:endParaRPr kumimoji="0" lang="en-US" altLang="ko-KR" sz="2000" b="1" dirty="0"/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528638" y="2950130"/>
          <a:ext cx="4840287" cy="692150"/>
        </p:xfrm>
        <a:graphic>
          <a:graphicData uri="http://schemas.openxmlformats.org/presentationml/2006/ole">
            <p:oleObj spid="_x0000_s25602" name="Equation" r:id="rId4" imgW="1523880" imgH="241200" progId="">
              <p:embed/>
            </p:oleObj>
          </a:graphicData>
        </a:graphic>
      </p:graphicFrame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634318" y="3112052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smtClean="0"/>
              <a:t>(4.4</a:t>
            </a:r>
            <a:r>
              <a:rPr lang="en-US" altLang="ko-KR" b="1" dirty="0" smtClean="0"/>
              <a:t>)</a:t>
            </a:r>
            <a:endParaRPr lang="en-US" altLang="ko-KR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578497" y="3004105"/>
          <a:ext cx="2136775" cy="584200"/>
        </p:xfrm>
        <a:graphic>
          <a:graphicData uri="http://schemas.openxmlformats.org/presentationml/2006/ole">
            <p:oleObj spid="_x0000_s25603" name="Equation" r:id="rId5" imgW="672840" imgH="203040" progId="">
              <p:embed/>
            </p:oleObj>
          </a:graphicData>
        </a:graphic>
      </p:graphicFrame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500166" y="3821503"/>
            <a:ext cx="685804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latinLnBrk="0">
              <a:spcBef>
                <a:spcPts val="1500"/>
              </a:spcBef>
            </a:pPr>
            <a:r>
              <a:rPr kumimoji="0" lang="en-US" altLang="ko-KR" b="1" dirty="0" smtClean="0"/>
              <a:t>☞ r : </a:t>
            </a:r>
            <a:r>
              <a:rPr kumimoji="0" lang="ko-KR" altLang="en-US" b="1" dirty="0" smtClean="0"/>
              <a:t>연 무위험이자율</a:t>
            </a:r>
            <a:r>
              <a:rPr kumimoji="0" lang="en-US" altLang="ko-KR" b="1" dirty="0" smtClean="0"/>
              <a:t/>
            </a:r>
            <a:br>
              <a:rPr kumimoji="0" lang="en-US" altLang="ko-KR" b="1" dirty="0" smtClean="0"/>
            </a:br>
            <a:r>
              <a:rPr kumimoji="0" lang="en-US" altLang="ko-KR" b="1" dirty="0" smtClean="0"/>
              <a:t>  u : </a:t>
            </a:r>
            <a:r>
              <a:rPr kumimoji="0" lang="ko-KR" altLang="en-US" b="1" dirty="0" smtClean="0"/>
              <a:t>현물가격에 대한 연 보관비용 비율</a:t>
            </a:r>
            <a:r>
              <a:rPr kumimoji="0" lang="en-US" altLang="ko-KR" b="1" dirty="0" smtClean="0"/>
              <a:t/>
            </a:r>
            <a:br>
              <a:rPr kumimoji="0" lang="en-US" altLang="ko-KR" b="1" dirty="0" smtClean="0"/>
            </a:br>
            <a:r>
              <a:rPr kumimoji="0" lang="en-US" altLang="ko-KR" b="1" dirty="0" smtClean="0"/>
              <a:t>  y : </a:t>
            </a:r>
            <a:r>
              <a:rPr kumimoji="0" lang="ko-KR" altLang="en-US" b="1" dirty="0" smtClean="0"/>
              <a:t>연 편의수익률</a:t>
            </a:r>
            <a:endParaRPr kumimoji="0" lang="en-US" altLang="ko-KR" b="1" dirty="0" smtClean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57158" y="5365449"/>
            <a:ext cx="8072494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algn="ctr" latinLnBrk="0">
              <a:spcBef>
                <a:spcPts val="2000"/>
              </a:spcBef>
            </a:pPr>
            <a:r>
              <a:rPr kumimoji="0" lang="ko-KR" altLang="en-US" sz="2600" b="1" smtClean="0"/>
              <a:t>선물가격 </a:t>
            </a:r>
            <a:r>
              <a:rPr kumimoji="0" lang="en-US" altLang="ko-KR" sz="2600" b="1" dirty="0" smtClean="0"/>
              <a:t>=</a:t>
            </a:r>
            <a:r>
              <a:rPr kumimoji="0" lang="ko-KR" altLang="en-US" sz="2600" b="1" dirty="0" smtClean="0"/>
              <a:t> 현물가격 </a:t>
            </a:r>
            <a:r>
              <a:rPr kumimoji="0" lang="en-US" altLang="ko-KR" sz="2600" b="1" dirty="0" smtClean="0"/>
              <a:t>+ </a:t>
            </a:r>
            <a:r>
              <a:rPr kumimoji="0" lang="ko-KR" altLang="en-US" sz="2600" b="1" dirty="0" smtClean="0"/>
              <a:t>순보유비용</a:t>
            </a:r>
            <a:endParaRPr kumimoji="0" lang="en-US" altLang="ko-KR" sz="2600" b="1" dirty="0" smtClean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7634318" y="5450161"/>
            <a:ext cx="1223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ts val="2000"/>
              </a:spcBef>
            </a:pPr>
            <a:r>
              <a:rPr lang="en-US" altLang="ko-KR" b="1" smtClean="0"/>
              <a:t>(4.5</a:t>
            </a:r>
            <a:r>
              <a:rPr lang="en-US" altLang="ko-KR" b="1" dirty="0" smtClean="0"/>
              <a:t>)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12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3.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보관비용과 편의수익이 존재하는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675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20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편의수익이 이자와 보관비용보다 작을 경우</a:t>
            </a:r>
            <a:r>
              <a:rPr kumimoji="0" lang="en-US" altLang="ko-KR" sz="2000" b="1" dirty="0" smtClean="0"/>
              <a:t>(</a:t>
            </a:r>
            <a:r>
              <a:rPr kumimoji="0" lang="en-US" altLang="ko-KR" sz="2000" b="1" dirty="0" err="1" smtClean="0"/>
              <a:t>r+u</a:t>
            </a:r>
            <a:r>
              <a:rPr kumimoji="0" lang="en-US" altLang="ko-KR" sz="2000" b="1" dirty="0" smtClean="0"/>
              <a:t>-y&gt;0)</a:t>
            </a:r>
            <a:r>
              <a:rPr kumimoji="0" lang="ko-KR" altLang="en-US" sz="2000" b="1" dirty="0" smtClean="0"/>
              <a:t> 순보유비용은 여전히 양</a:t>
            </a:r>
            <a:r>
              <a:rPr kumimoji="0" lang="en-US" altLang="ko-KR" sz="2000" b="1" dirty="0" smtClean="0"/>
              <a:t>(+)</a:t>
            </a:r>
            <a:r>
              <a:rPr kumimoji="0" lang="ko-KR" altLang="en-US" sz="2000" b="1" dirty="0" smtClean="0"/>
              <a:t>이 되어 선물가격은 현물가격보다 커야 함 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예제 </a:t>
            </a:r>
            <a:r>
              <a:rPr kumimoji="0" lang="en-US" altLang="ko-KR" sz="2000" b="1" dirty="0" smtClean="0"/>
              <a:t>4-3</a:t>
            </a:r>
          </a:p>
          <a:p>
            <a:pPr marL="88900" indent="-88900" latinLnBrk="0">
              <a:lnSpc>
                <a:spcPct val="20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백워데이션</a:t>
            </a:r>
            <a:r>
              <a:rPr kumimoji="0" lang="en-US" altLang="ko-KR" sz="2000" b="1" dirty="0" smtClean="0"/>
              <a:t>(backwardation)</a:t>
            </a:r>
          </a:p>
          <a:p>
            <a:pPr marL="546100" lvl="1" indent="-88900" latinLnBrk="0">
              <a:lnSpc>
                <a:spcPct val="20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편의수익이 이자와 보관비용을 초과할 경우</a:t>
            </a:r>
            <a:r>
              <a:rPr kumimoji="0" lang="en-US" altLang="ko-KR" sz="2000" b="1" dirty="0" smtClean="0"/>
              <a:t>(</a:t>
            </a:r>
            <a:r>
              <a:rPr kumimoji="0" lang="en-US" altLang="ko-KR" sz="2000" b="1" dirty="0" err="1" smtClean="0"/>
              <a:t>r+u</a:t>
            </a:r>
            <a:r>
              <a:rPr kumimoji="0" lang="en-US" altLang="ko-KR" sz="2000" b="1" dirty="0" smtClean="0"/>
              <a:t>-y&lt;0) </a:t>
            </a:r>
            <a:r>
              <a:rPr kumimoji="0" lang="ko-KR" altLang="en-US" sz="2000" b="1" dirty="0" smtClean="0"/>
              <a:t>순보유비용은 음</a:t>
            </a:r>
            <a:r>
              <a:rPr kumimoji="0" lang="en-US" altLang="ko-KR" sz="2000" b="1" dirty="0" smtClean="0"/>
              <a:t>(-)</a:t>
            </a:r>
            <a:r>
              <a:rPr kumimoji="0" lang="ko-KR" altLang="en-US" sz="2000" b="1" dirty="0" smtClean="0"/>
              <a:t>이 되어 선물가격이 현물가격보다 작게 되는 현상</a:t>
            </a:r>
            <a:r>
              <a:rPr kumimoji="0" lang="en-US" altLang="ko-KR" sz="2000" b="1" dirty="0" smtClean="0"/>
              <a:t> </a:t>
            </a:r>
            <a:endParaRPr kumimoji="0" lang="en-US" altLang="ko-KR" sz="2000" b="1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13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4.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내재이자율</a:t>
            </a:r>
            <a:r>
              <a:rPr lang="en-US" altLang="ko-KR" sz="2800" b="1" dirty="0" smtClean="0">
                <a:latin typeface="Verdana" pitchFamily="34" charset="0"/>
                <a:ea typeface="HY헤드라인M" pitchFamily="18" charset="-127"/>
              </a:rPr>
              <a:t>(implied repo rate)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15978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선물가격과 현물가격이 주어졌을 때 두 가격으로부터 도출되는 이자율의 크기를 나타낸 것</a:t>
            </a:r>
            <a:endParaRPr kumimoji="0" lang="en-US" altLang="ko-KR" sz="2000" b="1" dirty="0" smtClean="0"/>
          </a:p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ko-KR" altLang="en-US" sz="2000" b="1" dirty="0" smtClean="0"/>
              <a:t> 이론적인 이자율의 크기 </a:t>
            </a:r>
            <a:endParaRPr kumimoji="0" lang="en-US" altLang="ko-KR" sz="2000" b="1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770042" y="3432186"/>
          <a:ext cx="4356100" cy="1639888"/>
        </p:xfrm>
        <a:graphic>
          <a:graphicData uri="http://schemas.openxmlformats.org/presentationml/2006/ole">
            <p:oleObj spid="_x0000_s27652" name="Equation" r:id="rId4" imgW="1371600" imgH="571320" progId="">
              <p:embed/>
            </p:oleObj>
          </a:graphicData>
        </a:graphic>
      </p:graphicFrame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34318" y="414338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(4.6)</a:t>
            </a:r>
            <a:endParaRPr lang="en-US" altLang="ko-KR" b="1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62043" y="5318848"/>
            <a:ext cx="7983537" cy="4821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내재이자율과 차익거래 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예제 </a:t>
            </a:r>
            <a:r>
              <a:rPr kumimoji="0" lang="en-US" altLang="ko-KR" sz="2000" b="1" dirty="0" smtClean="0"/>
              <a:t>4-4</a:t>
            </a:r>
            <a:endParaRPr kumimoji="0" lang="en-US" altLang="ko-K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14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거래비용이 있는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821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선물가격결정 모형</a:t>
            </a:r>
            <a:endParaRPr kumimoji="0" lang="en-US" altLang="ko-KR" sz="2000" b="1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85720" y="2714620"/>
          <a:ext cx="7407266" cy="583619"/>
        </p:xfrm>
        <a:graphic>
          <a:graphicData uri="http://schemas.openxmlformats.org/presentationml/2006/ole">
            <p:oleObj spid="_x0000_s28674" name="Equation" r:id="rId4" imgW="2755800" imgH="241200" progId="">
              <p:embed/>
            </p:oleObj>
          </a:graphicData>
        </a:graphic>
      </p:graphicFrame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34318" y="2831502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smtClean="0"/>
              <a:t>(4.7</a:t>
            </a:r>
            <a:r>
              <a:rPr lang="en-US" altLang="ko-KR" b="1" dirty="0" smtClean="0"/>
              <a:t>)</a:t>
            </a:r>
            <a:endParaRPr lang="en-US" altLang="ko-KR" b="1" dirty="0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500166" y="3500438"/>
            <a:ext cx="6858048" cy="12741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☞ S</a:t>
            </a:r>
            <a:r>
              <a:rPr kumimoji="0" lang="en-US" altLang="ko-KR" b="1" baseline="30000" dirty="0" smtClean="0"/>
              <a:t>B</a:t>
            </a:r>
            <a:r>
              <a:rPr kumimoji="0" lang="en-US" altLang="ko-KR" b="1" dirty="0" smtClean="0"/>
              <a:t> : </a:t>
            </a:r>
            <a:r>
              <a:rPr kumimoji="0" lang="ko-KR" altLang="en-US" b="1" dirty="0" smtClean="0"/>
              <a:t>딜러의 매수가격</a:t>
            </a:r>
            <a:r>
              <a:rPr kumimoji="0" lang="en-US" altLang="ko-KR" b="1" dirty="0" smtClean="0"/>
              <a:t>(bid price)</a:t>
            </a:r>
            <a:br>
              <a:rPr kumimoji="0" lang="en-US" altLang="ko-KR" b="1" dirty="0" smtClean="0"/>
            </a:br>
            <a:r>
              <a:rPr kumimoji="0" lang="en-US" altLang="ko-KR" b="1" dirty="0" smtClean="0"/>
              <a:t>   S</a:t>
            </a:r>
            <a:r>
              <a:rPr kumimoji="0" lang="en-US" altLang="ko-KR" b="1" baseline="30000" dirty="0" smtClean="0"/>
              <a:t>A</a:t>
            </a:r>
            <a:r>
              <a:rPr kumimoji="0" lang="en-US" altLang="ko-KR" b="1" dirty="0" smtClean="0"/>
              <a:t> : </a:t>
            </a:r>
            <a:r>
              <a:rPr kumimoji="0" lang="ko-KR" altLang="en-US" b="1" dirty="0" smtClean="0"/>
              <a:t>딜러의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매도가격</a:t>
            </a:r>
            <a:r>
              <a:rPr kumimoji="0" lang="en-US" altLang="ko-KR" b="1" dirty="0" smtClean="0"/>
              <a:t>(ask price)</a:t>
            </a:r>
            <a:br>
              <a:rPr kumimoji="0" lang="en-US" altLang="ko-KR" b="1" dirty="0" smtClean="0"/>
            </a:br>
            <a:r>
              <a:rPr kumimoji="0" lang="en-US" altLang="ko-KR" b="1" dirty="0" smtClean="0"/>
              <a:t>   c : </a:t>
            </a:r>
            <a:r>
              <a:rPr kumimoji="0" lang="ko-KR" altLang="en-US" b="1" dirty="0" smtClean="0"/>
              <a:t>거래비용</a:t>
            </a:r>
            <a:r>
              <a:rPr kumimoji="0" lang="en-US" altLang="ko-KR" b="1" dirty="0" smtClean="0"/>
              <a:t>/</a:t>
            </a:r>
            <a:r>
              <a:rPr kumimoji="0" lang="ko-KR" altLang="en-US" b="1" dirty="0" smtClean="0"/>
              <a:t>현물가격</a:t>
            </a:r>
            <a:endParaRPr kumimoji="0" lang="en-US" altLang="ko-KR" b="1" dirty="0" smtClean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62043" y="5318848"/>
            <a:ext cx="7983537" cy="4821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예제 </a:t>
            </a:r>
            <a:r>
              <a:rPr kumimoji="0" lang="en-US" altLang="ko-KR" sz="2000" b="1" dirty="0" smtClean="0"/>
              <a:t>4-5</a:t>
            </a:r>
            <a:endParaRPr kumimoji="0" lang="en-US" altLang="ko-K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15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거래비용이 있는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0" name="Text Box 46"/>
          <p:cNvSpPr txBox="1">
            <a:spLocks noChangeArrowheads="1"/>
          </p:cNvSpPr>
          <p:nvPr/>
        </p:nvSpPr>
        <p:spPr bwMode="auto">
          <a:xfrm>
            <a:off x="857224" y="1906579"/>
            <a:ext cx="7343775" cy="8586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1500"/>
              </a:spcBef>
              <a:defRPr/>
            </a:pP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[</a:t>
            </a: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그림 </a:t>
            </a: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4-1</a:t>
            </a:r>
            <a:r>
              <a:rPr lang="en-US" altLang="ko-K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] </a:t>
            </a: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현물에 대한 거래비용이 존재하는 경우 이론선물가격의 </a:t>
            </a: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/>
            </a:r>
            <a:b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</a:b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상한과 하한</a:t>
            </a:r>
            <a:endParaRPr lang="ko-KR" altLang="en-US" b="1" dirty="0">
              <a:effectLst>
                <a:outerShdw blurRad="38100" dist="38100" dir="2700000" algn="tl">
                  <a:srgbClr val="C0C0C0"/>
                </a:outerShdw>
              </a:effectLst>
              <a:latin typeface="굴림" charset="-127"/>
              <a:ea typeface="굴림" charset="-127"/>
            </a:endParaRPr>
          </a:p>
        </p:txBody>
      </p:sp>
      <p:grpSp>
        <p:nvGrpSpPr>
          <p:cNvPr id="35" name="그룹 34"/>
          <p:cNvGrpSpPr/>
          <p:nvPr/>
        </p:nvGrpSpPr>
        <p:grpSpPr>
          <a:xfrm>
            <a:off x="982642" y="2870196"/>
            <a:ext cx="7648624" cy="2958004"/>
            <a:chOff x="982642" y="3071810"/>
            <a:chExt cx="7648624" cy="2958004"/>
          </a:xfrm>
        </p:grpSpPr>
        <p:cxnSp>
          <p:nvCxnSpPr>
            <p:cNvPr id="12" name="직선 연결선 11"/>
            <p:cNvCxnSpPr/>
            <p:nvPr/>
          </p:nvCxnSpPr>
          <p:spPr>
            <a:xfrm>
              <a:off x="1000100" y="3835404"/>
              <a:ext cx="492922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>
              <a:off x="1000100" y="5264164"/>
              <a:ext cx="492922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화살표 연결선 15"/>
            <p:cNvCxnSpPr/>
            <p:nvPr/>
          </p:nvCxnSpPr>
          <p:spPr>
            <a:xfrm rot="5400000" flipH="1" flipV="1">
              <a:off x="1502547" y="3642519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/>
            <p:nvPr/>
          </p:nvCxnSpPr>
          <p:spPr>
            <a:xfrm rot="5400000" flipH="1" flipV="1">
              <a:off x="2223753" y="3642519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화살표 연결선 17"/>
            <p:cNvCxnSpPr/>
            <p:nvPr/>
          </p:nvCxnSpPr>
          <p:spPr>
            <a:xfrm rot="5400000" flipH="1" flipV="1">
              <a:off x="2944959" y="3642519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화살표 연결선 19"/>
            <p:cNvCxnSpPr/>
            <p:nvPr/>
          </p:nvCxnSpPr>
          <p:spPr>
            <a:xfrm rot="5400000" flipH="1" flipV="1">
              <a:off x="3666165" y="3642519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화살표 연결선 20"/>
            <p:cNvCxnSpPr/>
            <p:nvPr/>
          </p:nvCxnSpPr>
          <p:spPr>
            <a:xfrm rot="5400000" flipH="1" flipV="1">
              <a:off x="4387371" y="3642519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화살표 연결선 21"/>
            <p:cNvCxnSpPr/>
            <p:nvPr/>
          </p:nvCxnSpPr>
          <p:spPr>
            <a:xfrm rot="5400000" flipH="1" flipV="1">
              <a:off x="5108579" y="3642519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2"/>
            <p:cNvCxnSpPr/>
            <p:nvPr/>
          </p:nvCxnSpPr>
          <p:spPr>
            <a:xfrm rot="5400000" flipH="1" flipV="1">
              <a:off x="1502547" y="5441965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3"/>
            <p:cNvCxnSpPr/>
            <p:nvPr/>
          </p:nvCxnSpPr>
          <p:spPr>
            <a:xfrm rot="5400000" flipH="1" flipV="1">
              <a:off x="2223753" y="5441965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화살표 연결선 24"/>
            <p:cNvCxnSpPr/>
            <p:nvPr/>
          </p:nvCxnSpPr>
          <p:spPr>
            <a:xfrm rot="5400000" flipH="1" flipV="1">
              <a:off x="2944959" y="5441965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화살표 연결선 25"/>
            <p:cNvCxnSpPr/>
            <p:nvPr/>
          </p:nvCxnSpPr>
          <p:spPr>
            <a:xfrm rot="5400000" flipH="1" flipV="1">
              <a:off x="3666165" y="5441965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화살표 연결선 26"/>
            <p:cNvCxnSpPr/>
            <p:nvPr/>
          </p:nvCxnSpPr>
          <p:spPr>
            <a:xfrm rot="5400000" flipH="1" flipV="1">
              <a:off x="4387371" y="5441965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화살표 연결선 27"/>
            <p:cNvCxnSpPr/>
            <p:nvPr/>
          </p:nvCxnSpPr>
          <p:spPr>
            <a:xfrm rot="5400000" flipH="1" flipV="1">
              <a:off x="5108579" y="5441965"/>
              <a:ext cx="35719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982642" y="4336028"/>
              <a:ext cx="5018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 smtClean="0"/>
                <a:t>차익거래 불가능 영역</a:t>
              </a:r>
              <a:endParaRPr lang="ko-KR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82642" y="3071810"/>
              <a:ext cx="5018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 smtClean="0"/>
                <a:t>매수차익거래 가능</a:t>
              </a:r>
              <a:endParaRPr lang="ko-KR" altLang="en-US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82642" y="5660482"/>
              <a:ext cx="5018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 smtClean="0"/>
                <a:t>매도차익거래 가능</a:t>
              </a:r>
              <a:endParaRPr lang="ko-KR" altLang="en-US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3460" y="3656014"/>
              <a:ext cx="773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/>
                <a:t>상한 </a:t>
              </a:r>
              <a:r>
                <a:rPr lang="en-US" altLang="ko-KR" b="1" dirty="0" smtClean="0"/>
                <a:t>:</a:t>
              </a:r>
              <a:endParaRPr lang="ko-KR" alt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13460" y="5096916"/>
              <a:ext cx="773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/>
                <a:t>하한 </a:t>
              </a:r>
              <a:r>
                <a:rPr lang="en-US" altLang="ko-KR" b="1" dirty="0" smtClean="0"/>
                <a:t>:</a:t>
              </a:r>
              <a:endParaRPr lang="ko-KR" altLang="en-US" b="1" dirty="0"/>
            </a:p>
          </p:txBody>
        </p:sp>
        <p:graphicFrame>
          <p:nvGraphicFramePr>
            <p:cNvPr id="29699" name="Object 3"/>
            <p:cNvGraphicFramePr>
              <a:graphicFrameLocks noChangeAspect="1"/>
            </p:cNvGraphicFramePr>
            <p:nvPr/>
          </p:nvGraphicFramePr>
          <p:xfrm>
            <a:off x="6791354" y="3669740"/>
            <a:ext cx="1839912" cy="368300"/>
          </p:xfrm>
          <a:graphic>
            <a:graphicData uri="http://schemas.openxmlformats.org/presentationml/2006/ole">
              <p:oleObj spid="_x0000_s29699" name="Equation" r:id="rId3" imgW="1143000" imgH="228600" progId="">
                <p:embed/>
              </p:oleObj>
            </a:graphicData>
          </a:graphic>
        </p:graphicFrame>
        <p:graphicFrame>
          <p:nvGraphicFramePr>
            <p:cNvPr id="34" name="Object 3"/>
            <p:cNvGraphicFramePr>
              <a:graphicFrameLocks noChangeAspect="1"/>
            </p:cNvGraphicFramePr>
            <p:nvPr/>
          </p:nvGraphicFramePr>
          <p:xfrm>
            <a:off x="6791354" y="5109602"/>
            <a:ext cx="1839912" cy="368300"/>
          </p:xfrm>
          <a:graphic>
            <a:graphicData uri="http://schemas.openxmlformats.org/presentationml/2006/ole">
              <p:oleObj spid="_x0000_s29700" name="Equation" r:id="rId4" imgW="1143000" imgH="22860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16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4447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200000"/>
              </a:lnSpc>
              <a:spcBef>
                <a:spcPts val="3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거래비용이 있는 경우 선물가격과 관련하여 기억해야 할 사항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200000"/>
              </a:lnSpc>
              <a:spcBef>
                <a:spcPts val="3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시장의 불완전성이 커질수록 차익거래 불가능 영역의 범위가 넓어진다</a:t>
            </a:r>
            <a:r>
              <a:rPr kumimoji="0" lang="en-US" altLang="ko-KR" sz="2000" b="1" dirty="0" smtClean="0"/>
              <a:t>.</a:t>
            </a:r>
          </a:p>
          <a:p>
            <a:pPr marL="546100" lvl="1" indent="-88900" latinLnBrk="0">
              <a:lnSpc>
                <a:spcPct val="200000"/>
              </a:lnSpc>
              <a:spcBef>
                <a:spcPts val="3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선물가격이 </a:t>
            </a:r>
            <a:r>
              <a:rPr kumimoji="0" lang="en-US" altLang="ko-KR" sz="2000" b="1" dirty="0" smtClean="0"/>
              <a:t>‘</a:t>
            </a:r>
            <a:r>
              <a:rPr kumimoji="0" lang="ko-KR" altLang="en-US" sz="2000" b="1" dirty="0" smtClean="0"/>
              <a:t>차익거래 불가능 영역</a:t>
            </a:r>
            <a:r>
              <a:rPr kumimoji="0" lang="en-US" altLang="ko-KR" sz="2000" b="1" dirty="0" smtClean="0"/>
              <a:t>’</a:t>
            </a:r>
            <a:r>
              <a:rPr kumimoji="0" lang="ko-KR" altLang="en-US" sz="2000" b="1" dirty="0" smtClean="0"/>
              <a:t>을 벗어나 많은 투자자들이 경쟁적으로 차익거래를 하게 되면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그 후의 선물가격은 다시 </a:t>
            </a:r>
            <a:r>
              <a:rPr kumimoji="0" lang="en-US" altLang="ko-KR" sz="2000" b="1" dirty="0" smtClean="0"/>
              <a:t>‘</a:t>
            </a:r>
            <a:r>
              <a:rPr kumimoji="0" lang="ko-KR" altLang="en-US" sz="2000" b="1" dirty="0" smtClean="0"/>
              <a:t>차익거래 불가능 영역</a:t>
            </a:r>
            <a:r>
              <a:rPr kumimoji="0" lang="en-US" altLang="ko-KR" sz="2000" b="1" dirty="0" smtClean="0"/>
              <a:t>’ </a:t>
            </a:r>
            <a:r>
              <a:rPr kumimoji="0" lang="ko-KR" altLang="en-US" sz="2000" b="1" dirty="0" smtClean="0"/>
              <a:t>안으로 되돌아 올 수 밖에 없다</a:t>
            </a:r>
            <a:r>
              <a:rPr kumimoji="0" lang="en-US" altLang="ko-KR" sz="2000" b="1" dirty="0" smtClean="0"/>
              <a:t>.</a:t>
            </a:r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거래비용이 있는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17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354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46100" lvl="1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ko-KR" altLang="en-US" sz="2000" b="1" dirty="0" smtClean="0"/>
              <a:t> 현실에서 투자자들 사이에는 같은 거래에 대해서 서로 다른 거래비용이 발생할 수 있다</a:t>
            </a:r>
            <a:r>
              <a:rPr kumimoji="0" lang="en-US" altLang="ko-KR" sz="2000" b="1" dirty="0" smtClean="0"/>
              <a:t>.</a:t>
            </a:r>
          </a:p>
          <a:p>
            <a:pPr marL="1003300" lvl="2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ko-KR" altLang="en-US" sz="2000" b="1" dirty="0" smtClean="0"/>
              <a:t> 유사차익거래</a:t>
            </a:r>
            <a:r>
              <a:rPr kumimoji="0" lang="en-US" altLang="ko-KR" sz="2000" b="1" dirty="0" smtClean="0"/>
              <a:t>(quasi-arbitrage) : </a:t>
            </a:r>
            <a:r>
              <a:rPr kumimoji="0" lang="ko-KR" altLang="en-US" sz="2000" b="1" dirty="0" smtClean="0"/>
              <a:t>기관투자자의 차익거래 불가능 영역은 좁고 개인투자자의 차익거래 불가능 영역은 넓기 때문에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어떤 가격대에서 기관투자자는 차익거래를 할 수 있는 반면 개인투자자는 할 수 없는 현상</a:t>
            </a:r>
            <a:endParaRPr kumimoji="0" lang="en-US" altLang="ko-KR" sz="2000" b="1" dirty="0" smtClean="0"/>
          </a:p>
          <a:p>
            <a:pPr marL="1460500" lvl="3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차별적인 거래비용이나 세금의 부과는 이 같은 현상을 부추길 수 있어 시장의 공정성에 해를 끼칠 수 있음</a:t>
            </a:r>
            <a:endParaRPr kumimoji="0" lang="en-US" altLang="ko-KR" sz="2000" b="1" dirty="0"/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거래비용이 있는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18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거래비용이 있는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0" name="Text Box 46"/>
          <p:cNvSpPr txBox="1">
            <a:spLocks noChangeArrowheads="1"/>
          </p:cNvSpPr>
          <p:nvPr/>
        </p:nvSpPr>
        <p:spPr bwMode="auto">
          <a:xfrm>
            <a:off x="857224" y="1906579"/>
            <a:ext cx="7343775" cy="5078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1500"/>
              </a:spcBef>
              <a:defRPr/>
            </a:pP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[</a:t>
            </a: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그림 </a:t>
            </a: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4-2] </a:t>
            </a: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거래비용이 다를 경우의 차익거래 불가능 영역</a:t>
            </a:r>
            <a:endParaRPr lang="ko-KR" altLang="en-US" b="1" dirty="0">
              <a:effectLst>
                <a:outerShdw blurRad="38100" dist="38100" dir="2700000" algn="tl">
                  <a:srgbClr val="C0C0C0"/>
                </a:outerShdw>
              </a:effectLst>
              <a:latin typeface="굴림" charset="-127"/>
              <a:ea typeface="굴림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928662" y="3084510"/>
            <a:ext cx="7929618" cy="2197887"/>
            <a:chOff x="928662" y="3084510"/>
            <a:chExt cx="7929618" cy="2197887"/>
          </a:xfrm>
        </p:grpSpPr>
        <p:cxnSp>
          <p:nvCxnSpPr>
            <p:cNvPr id="36" name="직선 연결선 35"/>
            <p:cNvCxnSpPr/>
            <p:nvPr/>
          </p:nvCxnSpPr>
          <p:spPr>
            <a:xfrm>
              <a:off x="928662" y="3084510"/>
              <a:ext cx="507209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>
              <a:off x="928662" y="3798890"/>
              <a:ext cx="5072098" cy="1588"/>
            </a:xfrm>
            <a:prstGeom prst="line">
              <a:avLst/>
            </a:prstGeom>
            <a:ln w="2540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>
              <a:off x="928662" y="4513270"/>
              <a:ext cx="5072098" cy="1588"/>
            </a:xfrm>
            <a:prstGeom prst="line">
              <a:avLst/>
            </a:prstGeom>
            <a:ln w="2540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>
              <a:off x="928662" y="5227650"/>
              <a:ext cx="507209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/>
            <p:nvPr/>
          </p:nvCxnSpPr>
          <p:spPr>
            <a:xfrm rot="5400000">
              <a:off x="1538266" y="3227386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화살표 연결선 41"/>
            <p:cNvCxnSpPr/>
            <p:nvPr/>
          </p:nvCxnSpPr>
          <p:spPr>
            <a:xfrm rot="5400000">
              <a:off x="2740277" y="3227386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/>
            <p:nvPr/>
          </p:nvCxnSpPr>
          <p:spPr>
            <a:xfrm rot="5400000">
              <a:off x="3942288" y="3227386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화살표 연결선 43"/>
            <p:cNvCxnSpPr/>
            <p:nvPr/>
          </p:nvCxnSpPr>
          <p:spPr>
            <a:xfrm rot="5400000">
              <a:off x="5144298" y="3227386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화살표 연결선 44"/>
            <p:cNvCxnSpPr/>
            <p:nvPr/>
          </p:nvCxnSpPr>
          <p:spPr>
            <a:xfrm rot="5400000">
              <a:off x="1538266" y="3940972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화살표 연결선 45"/>
            <p:cNvCxnSpPr/>
            <p:nvPr/>
          </p:nvCxnSpPr>
          <p:spPr>
            <a:xfrm rot="5400000">
              <a:off x="2740277" y="3940972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화살표 연결선 46"/>
            <p:cNvCxnSpPr/>
            <p:nvPr/>
          </p:nvCxnSpPr>
          <p:spPr>
            <a:xfrm rot="5400000">
              <a:off x="3942288" y="3940972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화살표 연결선 47"/>
            <p:cNvCxnSpPr/>
            <p:nvPr/>
          </p:nvCxnSpPr>
          <p:spPr>
            <a:xfrm rot="5400000">
              <a:off x="5144298" y="3940972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화살표 연결선 48"/>
            <p:cNvCxnSpPr/>
            <p:nvPr/>
          </p:nvCxnSpPr>
          <p:spPr>
            <a:xfrm rot="5400000">
              <a:off x="1538266" y="4369600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화살표 연결선 49"/>
            <p:cNvCxnSpPr/>
            <p:nvPr/>
          </p:nvCxnSpPr>
          <p:spPr>
            <a:xfrm rot="5400000">
              <a:off x="2740277" y="4369600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화살표 연결선 50"/>
            <p:cNvCxnSpPr/>
            <p:nvPr/>
          </p:nvCxnSpPr>
          <p:spPr>
            <a:xfrm rot="5400000">
              <a:off x="3942288" y="4369600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화살표 연결선 51"/>
            <p:cNvCxnSpPr/>
            <p:nvPr/>
          </p:nvCxnSpPr>
          <p:spPr>
            <a:xfrm rot="5400000">
              <a:off x="5144298" y="4369600"/>
              <a:ext cx="285752" cy="1588"/>
            </a:xfrm>
            <a:prstGeom prst="straightConnector1">
              <a:avLst/>
            </a:prstGeom>
            <a:ln w="25400">
              <a:solidFill>
                <a:schemeClr val="accent2">
                  <a:lumMod val="2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화살표 연결선 52"/>
            <p:cNvCxnSpPr/>
            <p:nvPr/>
          </p:nvCxnSpPr>
          <p:spPr>
            <a:xfrm rot="5400000">
              <a:off x="1538266" y="5083980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화살표 연결선 53"/>
            <p:cNvCxnSpPr/>
            <p:nvPr/>
          </p:nvCxnSpPr>
          <p:spPr>
            <a:xfrm rot="5400000">
              <a:off x="2740277" y="5083980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화살표 연결선 54"/>
            <p:cNvCxnSpPr/>
            <p:nvPr/>
          </p:nvCxnSpPr>
          <p:spPr>
            <a:xfrm rot="5400000">
              <a:off x="3942288" y="5083980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화살표 연결선 55"/>
            <p:cNvCxnSpPr/>
            <p:nvPr/>
          </p:nvCxnSpPr>
          <p:spPr>
            <a:xfrm rot="5400000">
              <a:off x="5144298" y="5083980"/>
              <a:ext cx="2857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>
              <a:off x="6715140" y="3084510"/>
              <a:ext cx="78581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>
              <a:off x="6715140" y="3441700"/>
              <a:ext cx="78581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/>
            <p:cNvCxnSpPr/>
            <p:nvPr/>
          </p:nvCxnSpPr>
          <p:spPr>
            <a:xfrm>
              <a:off x="6715140" y="4513270"/>
              <a:ext cx="785818" cy="1588"/>
            </a:xfrm>
            <a:prstGeom prst="line">
              <a:avLst/>
            </a:prstGeom>
            <a:ln w="25400">
              <a:solidFill>
                <a:schemeClr val="accent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/>
            <p:nvPr/>
          </p:nvCxnSpPr>
          <p:spPr>
            <a:xfrm>
              <a:off x="6715140" y="4870460"/>
              <a:ext cx="785818" cy="1588"/>
            </a:xfrm>
            <a:prstGeom prst="line">
              <a:avLst/>
            </a:prstGeom>
            <a:ln w="25400">
              <a:solidFill>
                <a:schemeClr val="accent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6715140" y="3617914"/>
              <a:ext cx="2143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b="1" smtClean="0"/>
                <a:t>개인의 차익거래 불가능 영역</a:t>
              </a:r>
              <a:endParaRPr lang="ko-KR" altLang="en-US" sz="1200" b="1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715140" y="5005398"/>
              <a:ext cx="2143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b="1" smtClean="0"/>
                <a:t>기관의 차익거래 불가능 영역</a:t>
              </a:r>
              <a:endParaRPr lang="ko-KR" altLang="en-US" sz="1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19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9437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거래비용이 존재하고 대출이자율과 차입이자율이 다른 경우의 이론선물가격</a:t>
            </a:r>
            <a:endParaRPr kumimoji="0" lang="en-US" altLang="ko-KR" sz="2000" b="1" dirty="0"/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2.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대출이자율과 차입이자율이 다른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85720" y="3012061"/>
          <a:ext cx="7407266" cy="583619"/>
        </p:xfrm>
        <a:graphic>
          <a:graphicData uri="http://schemas.openxmlformats.org/presentationml/2006/ole">
            <p:oleObj spid="_x0000_s32770" name="Equation" r:id="rId4" imgW="2755800" imgH="241200" progId="">
              <p:embed/>
            </p:oleObj>
          </a:graphicData>
        </a:graphic>
      </p:graphicFrame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634318" y="3128943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smtClean="0"/>
              <a:t>(4.8</a:t>
            </a:r>
            <a:r>
              <a:rPr lang="en-US" altLang="ko-KR" b="1" dirty="0" smtClean="0"/>
              <a:t>)</a:t>
            </a:r>
            <a:endParaRPr lang="en-US" altLang="ko-KR" b="1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00166" y="3797879"/>
            <a:ext cx="685804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☞ </a:t>
            </a:r>
            <a:r>
              <a:rPr kumimoji="0" lang="en-US" altLang="ko-KR" b="1" dirty="0" err="1" smtClean="0"/>
              <a:t>r</a:t>
            </a:r>
            <a:r>
              <a:rPr kumimoji="0" lang="en-US" altLang="ko-KR" b="1" baseline="-25000" dirty="0" err="1" smtClean="0"/>
              <a:t>l</a:t>
            </a:r>
            <a:r>
              <a:rPr kumimoji="0" lang="en-US" altLang="ko-KR" b="1" dirty="0" smtClean="0"/>
              <a:t> : </a:t>
            </a:r>
            <a:r>
              <a:rPr kumimoji="0" lang="ko-KR" altLang="en-US" b="1" dirty="0" smtClean="0"/>
              <a:t>대출 무위험이자율</a:t>
            </a:r>
            <a:r>
              <a:rPr kumimoji="0" lang="en-US" altLang="ko-KR" b="1" dirty="0" smtClean="0"/>
              <a:t/>
            </a:r>
            <a:br>
              <a:rPr kumimoji="0" lang="en-US" altLang="ko-KR" b="1" dirty="0" smtClean="0"/>
            </a:br>
            <a:r>
              <a:rPr kumimoji="0" lang="en-US" altLang="ko-KR" b="1" dirty="0" smtClean="0"/>
              <a:t>   </a:t>
            </a:r>
            <a:r>
              <a:rPr kumimoji="0" lang="en-US" altLang="ko-KR" b="1" dirty="0" err="1" smtClean="0"/>
              <a:t>r</a:t>
            </a:r>
            <a:r>
              <a:rPr kumimoji="0" lang="en-US" altLang="ko-KR" b="1" baseline="-25000" dirty="0" err="1" smtClean="0"/>
              <a:t>b</a:t>
            </a:r>
            <a:r>
              <a:rPr kumimoji="0" lang="en-US" altLang="ko-KR" b="1" dirty="0" smtClean="0"/>
              <a:t> : </a:t>
            </a:r>
            <a:r>
              <a:rPr kumimoji="0" lang="ko-KR" altLang="en-US" b="1" dirty="0" smtClean="0"/>
              <a:t>차입 무위험이자율</a:t>
            </a:r>
            <a:r>
              <a:rPr kumimoji="0" lang="en-US" altLang="ko-KR" b="1" dirty="0" smtClean="0"/>
              <a:t>(&gt; </a:t>
            </a:r>
            <a:r>
              <a:rPr kumimoji="0" lang="en-US" altLang="ko-KR" b="1" dirty="0" err="1" smtClean="0"/>
              <a:t>r</a:t>
            </a:r>
            <a:r>
              <a:rPr kumimoji="0" lang="en-US" altLang="ko-KR" b="1" baseline="-25000" dirty="0" err="1" smtClean="0"/>
              <a:t>l</a:t>
            </a:r>
            <a:r>
              <a:rPr kumimoji="0" lang="en-US" altLang="ko-KR" b="1" dirty="0" smtClean="0"/>
              <a:t> )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862043" y="4857760"/>
            <a:ext cx="7983537" cy="14054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3"/>
              </a:buBlip>
            </a:pPr>
            <a:r>
              <a:rPr kumimoji="0" lang="ko-KR" altLang="en-US" sz="2000" b="1" dirty="0" smtClean="0"/>
              <a:t> 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식 </a:t>
            </a:r>
            <a:r>
              <a:rPr kumimoji="0" lang="en-US" altLang="ko-KR" sz="2000" b="1" dirty="0" smtClean="0"/>
              <a:t>4.8)</a:t>
            </a:r>
            <a:r>
              <a:rPr kumimoji="0" lang="ko-KR" altLang="en-US" sz="2000" b="1" dirty="0" smtClean="0"/>
              <a:t>에서</a:t>
            </a: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보면 차입이자율이 대출이자율보다 크기 때문에</a:t>
            </a:r>
            <a:r>
              <a:rPr kumimoji="0" lang="en-US" altLang="ko-KR" sz="2000" b="1" dirty="0" smtClean="0"/>
              <a:t>, </a:t>
            </a:r>
            <a:br>
              <a:rPr kumimoji="0" lang="en-US" altLang="ko-KR" sz="2000" b="1" dirty="0" smtClean="0"/>
            </a:br>
            <a:r>
              <a:rPr kumimoji="0" lang="ko-KR" altLang="en-US" sz="2000" b="1" dirty="0" smtClean="0"/>
              <a:t>두 이자율의 차이가 커질수록  </a:t>
            </a:r>
            <a:r>
              <a:rPr kumimoji="0" lang="en-US" altLang="ko-KR" sz="2000" b="1" dirty="0" smtClean="0"/>
              <a:t>‘</a:t>
            </a:r>
            <a:r>
              <a:rPr kumimoji="0" lang="ko-KR" altLang="en-US" sz="2000" b="1" dirty="0" smtClean="0"/>
              <a:t>차익거래 불가능 영역</a:t>
            </a:r>
            <a:r>
              <a:rPr kumimoji="0" lang="en-US" altLang="ko-KR" sz="2000" b="1" dirty="0" smtClean="0"/>
              <a:t>’</a:t>
            </a:r>
            <a:r>
              <a:rPr kumimoji="0" lang="ko-KR" altLang="en-US" sz="2000" b="1" dirty="0" smtClean="0"/>
              <a:t>의 범위가 넓어지는 것을 알 수 있다</a:t>
            </a:r>
            <a:r>
              <a:rPr kumimoji="0" lang="en-US" altLang="ko-KR" sz="2000" b="1" dirty="0" smtClean="0"/>
              <a:t>.</a:t>
            </a:r>
            <a:endParaRPr kumimoji="0" lang="en-US" altLang="ko-K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슬라이드 번호 개체 틀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45A46CB-514C-426E-B158-F8FFC291F844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68313" y="84138"/>
            <a:ext cx="466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2212194" algn="ctr" rotWithShape="0">
              <a:schemeClr val="accent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4400" b="1">
                <a:solidFill>
                  <a:srgbClr val="000099"/>
                </a:solidFill>
                <a:latin typeface="Verdana" pitchFamily="34" charset="0"/>
                <a:ea typeface="HY헤드라인M" pitchFamily="18" charset="-127"/>
              </a:rPr>
              <a:t>Contents</a:t>
            </a:r>
          </a:p>
        </p:txBody>
      </p:sp>
      <p:grpSp>
        <p:nvGrpSpPr>
          <p:cNvPr id="27652" name="그룹 28"/>
          <p:cNvGrpSpPr>
            <a:grpSpLocks/>
          </p:cNvGrpSpPr>
          <p:nvPr/>
        </p:nvGrpSpPr>
        <p:grpSpPr bwMode="auto">
          <a:xfrm>
            <a:off x="684213" y="1557338"/>
            <a:ext cx="7737475" cy="730250"/>
            <a:chOff x="684213" y="1557338"/>
            <a:chExt cx="7737475" cy="730250"/>
          </a:xfrm>
        </p:grpSpPr>
        <p:sp>
          <p:nvSpPr>
            <p:cNvPr id="27668" name="Rectangle 63"/>
            <p:cNvSpPr>
              <a:spLocks noChangeArrowheads="1"/>
            </p:cNvSpPr>
            <p:nvPr/>
          </p:nvSpPr>
          <p:spPr bwMode="auto">
            <a:xfrm>
              <a:off x="773113" y="1557338"/>
              <a:ext cx="7648575" cy="728663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89998"/>
                  </a:srgbClr>
                </a:gs>
                <a:gs pos="100000">
                  <a:srgbClr val="33CCFF">
                    <a:alpha val="60001"/>
                  </a:srgbClr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66CCFF"/>
              </a:extrusionClr>
            </a:sp3d>
          </p:spPr>
          <p:txBody>
            <a:bodyPr wrap="none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27669" name="AutoShape 65"/>
            <p:cNvSpPr>
              <a:spLocks noChangeArrowheads="1"/>
            </p:cNvSpPr>
            <p:nvPr/>
          </p:nvSpPr>
          <p:spPr bwMode="auto">
            <a:xfrm>
              <a:off x="684213" y="1622426"/>
              <a:ext cx="952500" cy="644525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33CCFF"/>
                </a:gs>
                <a:gs pos="100000">
                  <a:srgbClr val="175E7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ko-KR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7670" name="Rectangle 66"/>
            <p:cNvSpPr>
              <a:spLocks noChangeArrowheads="1"/>
            </p:cNvSpPr>
            <p:nvPr/>
          </p:nvSpPr>
          <p:spPr bwMode="auto">
            <a:xfrm>
              <a:off x="1779588" y="1577976"/>
              <a:ext cx="6608763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400" b="1" smtClean="0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</a:rPr>
                <a:t>완전시장에서의 선물가격</a:t>
              </a:r>
              <a:endParaRPr lang="ko-KR" altLang="en-US" sz="2400" b="1" dirty="0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259" name="Rectangle 67"/>
            <p:cNvSpPr>
              <a:spLocks noChangeArrowheads="1"/>
            </p:cNvSpPr>
            <p:nvPr/>
          </p:nvSpPr>
          <p:spPr bwMode="auto">
            <a:xfrm>
              <a:off x="836613" y="1601788"/>
              <a:ext cx="6477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45791" dir="2021404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 smtClean="0">
                  <a:solidFill>
                    <a:schemeClr val="bg1"/>
                  </a:solidFill>
                  <a:latin typeface="HY헤드라인M" pitchFamily="18" charset="-127"/>
                  <a:ea typeface="HY헤드라인M" pitchFamily="18" charset="-127"/>
                </a:rPr>
                <a:t>4.1</a:t>
              </a:r>
              <a:endParaRPr lang="en-US" altLang="ko-KR" sz="2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27653" name="그룹 29"/>
          <p:cNvGrpSpPr>
            <a:grpSpLocks/>
          </p:cNvGrpSpPr>
          <p:nvPr/>
        </p:nvGrpSpPr>
        <p:grpSpPr bwMode="auto">
          <a:xfrm>
            <a:off x="684213" y="2561039"/>
            <a:ext cx="7737475" cy="730250"/>
            <a:chOff x="684213" y="2471738"/>
            <a:chExt cx="7737475" cy="730250"/>
          </a:xfrm>
        </p:grpSpPr>
        <p:sp>
          <p:nvSpPr>
            <p:cNvPr id="27664" name="Rectangle 128"/>
            <p:cNvSpPr>
              <a:spLocks noChangeArrowheads="1"/>
            </p:cNvSpPr>
            <p:nvPr/>
          </p:nvSpPr>
          <p:spPr bwMode="auto">
            <a:xfrm>
              <a:off x="773113" y="2471738"/>
              <a:ext cx="7648575" cy="728663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89998"/>
                  </a:srgbClr>
                </a:gs>
                <a:gs pos="100000">
                  <a:srgbClr val="33CCFF">
                    <a:alpha val="60001"/>
                  </a:srgbClr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66CCFF"/>
              </a:extrusionClr>
            </a:sp3d>
          </p:spPr>
          <p:txBody>
            <a:bodyPr wrap="none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27665" name="AutoShape 129"/>
            <p:cNvSpPr>
              <a:spLocks noChangeArrowheads="1"/>
            </p:cNvSpPr>
            <p:nvPr/>
          </p:nvSpPr>
          <p:spPr bwMode="auto">
            <a:xfrm>
              <a:off x="684213" y="2536826"/>
              <a:ext cx="952500" cy="644525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33CCFF"/>
                </a:gs>
                <a:gs pos="100000">
                  <a:srgbClr val="175E7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ko-KR" sz="2400" b="1" dirty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7666" name="Rectangle 130"/>
            <p:cNvSpPr>
              <a:spLocks noChangeArrowheads="1"/>
            </p:cNvSpPr>
            <p:nvPr/>
          </p:nvSpPr>
          <p:spPr bwMode="auto">
            <a:xfrm>
              <a:off x="1779588" y="2492376"/>
              <a:ext cx="6608763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400" b="1" smtClean="0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</a:rPr>
                <a:t>불완전시장에서의 선물가격</a:t>
              </a:r>
              <a:endParaRPr lang="ko-KR" altLang="en-US" sz="2400" b="1" dirty="0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323" name="Rectangle 131"/>
            <p:cNvSpPr>
              <a:spLocks noChangeArrowheads="1"/>
            </p:cNvSpPr>
            <p:nvPr/>
          </p:nvSpPr>
          <p:spPr bwMode="auto">
            <a:xfrm>
              <a:off x="836613" y="2516188"/>
              <a:ext cx="6477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45791" dir="2021404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 smtClean="0">
                  <a:solidFill>
                    <a:schemeClr val="bg1"/>
                  </a:solidFill>
                  <a:latin typeface="HY헤드라인M" pitchFamily="18" charset="-127"/>
                  <a:ea typeface="HY헤드라인M" pitchFamily="18" charset="-127"/>
                </a:rPr>
                <a:t>4.2</a:t>
              </a:r>
              <a:endParaRPr lang="en-US" altLang="ko-KR" sz="2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27654" name="그룹 30"/>
          <p:cNvGrpSpPr>
            <a:grpSpLocks/>
          </p:cNvGrpSpPr>
          <p:nvPr/>
        </p:nvGrpSpPr>
        <p:grpSpPr bwMode="auto">
          <a:xfrm>
            <a:off x="684213" y="3564739"/>
            <a:ext cx="7737475" cy="730250"/>
            <a:chOff x="684213" y="3387725"/>
            <a:chExt cx="7737475" cy="730250"/>
          </a:xfrm>
        </p:grpSpPr>
        <p:sp>
          <p:nvSpPr>
            <p:cNvPr id="27660" name="Rectangle 143"/>
            <p:cNvSpPr>
              <a:spLocks noChangeArrowheads="1"/>
            </p:cNvSpPr>
            <p:nvPr/>
          </p:nvSpPr>
          <p:spPr bwMode="auto">
            <a:xfrm>
              <a:off x="773113" y="3387725"/>
              <a:ext cx="7648575" cy="728663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89998"/>
                  </a:srgbClr>
                </a:gs>
                <a:gs pos="100000">
                  <a:srgbClr val="33CCFF">
                    <a:alpha val="60001"/>
                  </a:srgbClr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66CCFF"/>
              </a:extrusionClr>
            </a:sp3d>
          </p:spPr>
          <p:txBody>
            <a:bodyPr wrap="none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27661" name="AutoShape 144"/>
            <p:cNvSpPr>
              <a:spLocks noChangeArrowheads="1"/>
            </p:cNvSpPr>
            <p:nvPr/>
          </p:nvSpPr>
          <p:spPr bwMode="auto">
            <a:xfrm>
              <a:off x="684213" y="3452813"/>
              <a:ext cx="952500" cy="644525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33CCFF"/>
                </a:gs>
                <a:gs pos="100000">
                  <a:srgbClr val="175E7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ko-KR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7662" name="Rectangle 145"/>
            <p:cNvSpPr>
              <a:spLocks noChangeArrowheads="1"/>
            </p:cNvSpPr>
            <p:nvPr/>
          </p:nvSpPr>
          <p:spPr bwMode="auto">
            <a:xfrm>
              <a:off x="1779588" y="3408363"/>
              <a:ext cx="6608763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400" b="1" smtClean="0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</a:rPr>
                <a:t>선도가격과 선물가격</a:t>
              </a:r>
              <a:endParaRPr lang="ko-KR" altLang="en-US" sz="2400" b="1" dirty="0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338" name="Rectangle 146"/>
            <p:cNvSpPr>
              <a:spLocks noChangeArrowheads="1"/>
            </p:cNvSpPr>
            <p:nvPr/>
          </p:nvSpPr>
          <p:spPr bwMode="auto">
            <a:xfrm>
              <a:off x="836613" y="3432175"/>
              <a:ext cx="6477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45791" dir="2021404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 smtClean="0">
                  <a:solidFill>
                    <a:schemeClr val="bg1"/>
                  </a:solidFill>
                  <a:latin typeface="HY헤드라인M" pitchFamily="18" charset="-127"/>
                  <a:ea typeface="HY헤드라인M" pitchFamily="18" charset="-127"/>
                </a:rPr>
                <a:t>4.3</a:t>
              </a:r>
              <a:endParaRPr lang="en-US" altLang="ko-KR" sz="2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27655" name="그룹 31"/>
          <p:cNvGrpSpPr>
            <a:grpSpLocks/>
          </p:cNvGrpSpPr>
          <p:nvPr/>
        </p:nvGrpSpPr>
        <p:grpSpPr bwMode="auto">
          <a:xfrm>
            <a:off x="684213" y="4568439"/>
            <a:ext cx="7737475" cy="730250"/>
            <a:chOff x="684213" y="4303713"/>
            <a:chExt cx="7737475" cy="730250"/>
          </a:xfrm>
        </p:grpSpPr>
        <p:sp>
          <p:nvSpPr>
            <p:cNvPr id="27656" name="Rectangle 158"/>
            <p:cNvSpPr>
              <a:spLocks noChangeArrowheads="1"/>
            </p:cNvSpPr>
            <p:nvPr/>
          </p:nvSpPr>
          <p:spPr bwMode="auto">
            <a:xfrm>
              <a:off x="773113" y="4303713"/>
              <a:ext cx="7648575" cy="728663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89998"/>
                  </a:srgbClr>
                </a:gs>
                <a:gs pos="100000">
                  <a:srgbClr val="33CCFF">
                    <a:alpha val="60001"/>
                  </a:srgbClr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66CCFF"/>
              </a:extrusionClr>
            </a:sp3d>
          </p:spPr>
          <p:txBody>
            <a:bodyPr wrap="none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27657" name="AutoShape 159"/>
            <p:cNvSpPr>
              <a:spLocks noChangeArrowheads="1"/>
            </p:cNvSpPr>
            <p:nvPr/>
          </p:nvSpPr>
          <p:spPr bwMode="auto">
            <a:xfrm>
              <a:off x="684213" y="4368801"/>
              <a:ext cx="952500" cy="644525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33CCFF"/>
                </a:gs>
                <a:gs pos="100000">
                  <a:srgbClr val="175E7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ko-KR" sz="2400" b="1" dirty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7658" name="Rectangle 160"/>
            <p:cNvSpPr>
              <a:spLocks noChangeArrowheads="1"/>
            </p:cNvSpPr>
            <p:nvPr/>
          </p:nvSpPr>
          <p:spPr bwMode="auto">
            <a:xfrm>
              <a:off x="1779588" y="4324351"/>
              <a:ext cx="6608763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400" b="1" smtClean="0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</a:rPr>
                <a:t>선물가격과 기대현물가격</a:t>
              </a:r>
              <a:endParaRPr lang="ko-KR" altLang="en-US" sz="2400" b="1" dirty="0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353" name="Rectangle 161"/>
            <p:cNvSpPr>
              <a:spLocks noChangeArrowheads="1"/>
            </p:cNvSpPr>
            <p:nvPr/>
          </p:nvSpPr>
          <p:spPr bwMode="auto">
            <a:xfrm>
              <a:off x="836613" y="4348163"/>
              <a:ext cx="6477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45791" dir="2021404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 smtClean="0">
                  <a:solidFill>
                    <a:schemeClr val="bg1"/>
                  </a:solidFill>
                  <a:latin typeface="HY헤드라인M" pitchFamily="18" charset="-127"/>
                  <a:ea typeface="HY헤드라인M" pitchFamily="18" charset="-127"/>
                </a:rPr>
                <a:t>4.4</a:t>
              </a:r>
              <a:endParaRPr lang="en-US" altLang="ko-KR" sz="2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24" name="그룹 31"/>
          <p:cNvGrpSpPr>
            <a:grpSpLocks/>
          </p:cNvGrpSpPr>
          <p:nvPr/>
        </p:nvGrpSpPr>
        <p:grpSpPr bwMode="auto">
          <a:xfrm>
            <a:off x="684213" y="5572140"/>
            <a:ext cx="7737475" cy="730250"/>
            <a:chOff x="684213" y="4303713"/>
            <a:chExt cx="7737475" cy="730250"/>
          </a:xfrm>
        </p:grpSpPr>
        <p:sp>
          <p:nvSpPr>
            <p:cNvPr id="25" name="Rectangle 158"/>
            <p:cNvSpPr>
              <a:spLocks noChangeArrowheads="1"/>
            </p:cNvSpPr>
            <p:nvPr/>
          </p:nvSpPr>
          <p:spPr bwMode="auto">
            <a:xfrm>
              <a:off x="773113" y="4303713"/>
              <a:ext cx="7648575" cy="728663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89998"/>
                  </a:srgbClr>
                </a:gs>
                <a:gs pos="100000">
                  <a:srgbClr val="33CCFF">
                    <a:alpha val="60001"/>
                  </a:srgbClr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66CCFF"/>
              </a:extrusionClr>
            </a:sp3d>
          </p:spPr>
          <p:txBody>
            <a:bodyPr wrap="none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26" name="AutoShape 159"/>
            <p:cNvSpPr>
              <a:spLocks noChangeArrowheads="1"/>
            </p:cNvSpPr>
            <p:nvPr/>
          </p:nvSpPr>
          <p:spPr bwMode="auto">
            <a:xfrm>
              <a:off x="684213" y="4368801"/>
              <a:ext cx="952500" cy="644525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33CCFF"/>
                </a:gs>
                <a:gs pos="100000">
                  <a:srgbClr val="175E7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ko-KR" sz="2400" b="1" dirty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7" name="Rectangle 160"/>
            <p:cNvSpPr>
              <a:spLocks noChangeArrowheads="1"/>
            </p:cNvSpPr>
            <p:nvPr/>
          </p:nvSpPr>
          <p:spPr bwMode="auto">
            <a:xfrm>
              <a:off x="1779588" y="4324351"/>
              <a:ext cx="6608763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400" b="1" dirty="0" smtClean="0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</a:rPr>
                <a:t>선도</a:t>
              </a:r>
              <a:r>
                <a:rPr lang="en-US" altLang="ko-KR" sz="2400" b="1" dirty="0" smtClean="0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</a:rPr>
                <a:t>·</a:t>
              </a:r>
              <a:r>
                <a:rPr lang="ko-KR" altLang="en-US" sz="2400" b="1" dirty="0" smtClean="0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</a:rPr>
                <a:t>선물 계약의 평가</a:t>
              </a:r>
              <a:endParaRPr lang="ko-KR" altLang="en-US" sz="2400" b="1" dirty="0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8" name="Rectangle 161"/>
            <p:cNvSpPr>
              <a:spLocks noChangeArrowheads="1"/>
            </p:cNvSpPr>
            <p:nvPr/>
          </p:nvSpPr>
          <p:spPr bwMode="auto">
            <a:xfrm>
              <a:off x="836613" y="4348163"/>
              <a:ext cx="6477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45791" dir="2021404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 smtClean="0">
                  <a:solidFill>
                    <a:schemeClr val="bg1"/>
                  </a:solidFill>
                  <a:latin typeface="HY헤드라인M" pitchFamily="18" charset="-127"/>
                  <a:ea typeface="HY헤드라인M" pitchFamily="18" charset="-127"/>
                </a:rPr>
                <a:t>4.5</a:t>
              </a:r>
              <a:endParaRPr lang="en-US" altLang="ko-KR" sz="2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20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5986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3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공매 제약의 유형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3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공매자체가 불가능한 경우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3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매도차익거래가 불가능하게 되어 이론가격 하한에 관하여 논의할 여지가 없음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3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공매대금에 대한 이자가 누구에게 귀속되느냐의 문제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3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완전시장</a:t>
            </a:r>
            <a:endParaRPr kumimoji="0" lang="en-US" altLang="ko-KR" sz="2000" b="1" dirty="0" smtClean="0"/>
          </a:p>
          <a:p>
            <a:pPr marL="1460500" lvl="3" indent="-88900" latinLnBrk="0">
              <a:lnSpc>
                <a:spcPct val="130000"/>
              </a:lnSpc>
              <a:spcBef>
                <a:spcPts val="15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개인투자자가 공매를 하게 되면 공매대금은 증권을 대여해 준 증권사에 개설된 공매자의 증권계좌에 예치되며 이 금액에 대한 이자는 공매자에게 귀속됨</a:t>
            </a:r>
            <a:endParaRPr kumimoji="0" lang="en-US" altLang="ko-KR" sz="2000" b="1" dirty="0"/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3.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공매에 제약이 있는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19055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2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ko-KR" altLang="en-US" sz="2000" b="1" dirty="0" smtClean="0"/>
              <a:t> 공매대금에 대한 이자가 누구에게 귀속되느냐의 문제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2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현실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예제 </a:t>
            </a:r>
            <a:r>
              <a:rPr kumimoji="0" lang="en-US" altLang="ko-KR" sz="2000" b="1" dirty="0" smtClean="0"/>
              <a:t>4-6 </a:t>
            </a:r>
            <a:r>
              <a:rPr kumimoji="0" lang="ko-KR" altLang="en-US" sz="2000" b="1" dirty="0" smtClean="0"/>
              <a:t>참조</a:t>
            </a:r>
            <a:endParaRPr kumimoji="0" lang="en-US" altLang="ko-KR" sz="2000" b="1" dirty="0" smtClean="0"/>
          </a:p>
          <a:p>
            <a:pPr marL="1460500" lvl="3" indent="-88900" latinLnBrk="0">
              <a:lnSpc>
                <a:spcPct val="12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일부 또는 전부를 증권사가 증권대여에 대한 수수료 명목으로 수취하는 것이 보통</a:t>
            </a:r>
            <a:endParaRPr kumimoji="0" lang="en-US" altLang="ko-KR" sz="2000" b="1" dirty="0"/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3.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공매에 제약이 있는 경우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불완전시장에서의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80963" y="3844932"/>
          <a:ext cx="7816850" cy="584200"/>
        </p:xfrm>
        <a:graphic>
          <a:graphicData uri="http://schemas.openxmlformats.org/presentationml/2006/ole">
            <p:oleObj spid="_x0000_s34818" name="Equation" r:id="rId4" imgW="2908080" imgH="241200" progId="">
              <p:embed/>
            </p:oleObj>
          </a:graphicData>
        </a:graphic>
      </p:graphicFrame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634318" y="3961816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(4.9)</a:t>
            </a:r>
            <a:endParaRPr lang="en-US" altLang="ko-KR" b="1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00166" y="4508508"/>
            <a:ext cx="6858048" cy="4431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☞ k : </a:t>
            </a:r>
            <a:r>
              <a:rPr kumimoji="0" lang="ko-KR" altLang="en-US" b="1" dirty="0" smtClean="0"/>
              <a:t>공매대금에 대한 이자 중 공매자가 차지하는 부분</a:t>
            </a:r>
            <a:endParaRPr kumimoji="0" lang="en-US" altLang="ko-KR" b="1" dirty="0" smtClean="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862043" y="5208887"/>
            <a:ext cx="7983537" cy="11515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460500" lvl="3" indent="-88900" latinLnBrk="0">
              <a:lnSpc>
                <a:spcPct val="120000"/>
              </a:lnSpc>
              <a:spcBef>
                <a:spcPts val="20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k</a:t>
            </a:r>
            <a:r>
              <a:rPr kumimoji="0" lang="ko-KR" altLang="en-US" sz="2000" b="1" dirty="0" smtClean="0"/>
              <a:t>의</a:t>
            </a: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값이 </a:t>
            </a:r>
            <a:r>
              <a:rPr kumimoji="0" lang="en-US" altLang="ko-KR" sz="2000" b="1" dirty="0" smtClean="0"/>
              <a:t>1</a:t>
            </a:r>
            <a:r>
              <a:rPr kumimoji="0" lang="ko-KR" altLang="en-US" sz="2000" b="1" dirty="0" smtClean="0"/>
              <a:t>에서 </a:t>
            </a:r>
            <a:r>
              <a:rPr kumimoji="0" lang="en-US" altLang="ko-KR" sz="2000" b="1" dirty="0" smtClean="0"/>
              <a:t>0</a:t>
            </a:r>
            <a:r>
              <a:rPr kumimoji="0" lang="ko-KR" altLang="en-US" sz="2000" b="1" dirty="0" smtClean="0"/>
              <a:t>으로 작아짐에 따라 상한값은 변하지 않지만 하한값은 내려가서 차익거래 불가능 영역의 범위가 넓어지는 것을 알 수 있음 </a:t>
            </a:r>
            <a:endParaRPr kumimoji="0" lang="en-US" altLang="ko-K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22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130284"/>
            <a:ext cx="7983537" cy="53629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4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선물거래와 선도거래의 경제적인 측면에서의 차이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4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선물거래에는 일일정산제도가 있고 선도거래의 경우에는 일일정산제도가 없음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4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일일정산과정이 매입자 혹은 매도자 어느 편에 유리하게 작용할 때 선물가격은 선도가격과 달라질 수 있음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4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매입자에게 유리하게 작용할 경우 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매입자는 선물거래에서 더 높은 가격을 지불하고자 함 → 선물가격은 선도가격보다 높게 형성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4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매도자에게 유리하게 작용할 경우 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매입자는 선물거래에서 더 낮은 가격은 요구 → 선물가격은 선도가격보다 낮게 형성</a:t>
            </a:r>
            <a:endParaRPr kumimoji="0" lang="en-US" altLang="ko-KR" sz="2000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3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선도가격과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23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130284"/>
            <a:ext cx="7983537" cy="4821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일일정산과정이 매입자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또는 매도자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에게 유리하게 작용 하는 예</a:t>
            </a:r>
            <a:endParaRPr kumimoji="0" lang="en-US" altLang="ko-KR" sz="2000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3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선도가격과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177900" y="1793864"/>
            <a:ext cx="2214578" cy="5000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시나리오 </a:t>
            </a:r>
            <a:r>
              <a:rPr lang="en-US" altLang="ko-KR" b="1" dirty="0" smtClean="0">
                <a:solidFill>
                  <a:schemeClr val="tx1"/>
                </a:solidFill>
              </a:rPr>
              <a:t>1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992162" y="2434904"/>
          <a:ext cx="263271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/>
                <a:gridCol w="84963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증거금 계좌 잔고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이자율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2,000</a:t>
                      </a:r>
                      <a:r>
                        <a:rPr lang="ko-KR" altLang="en-US" sz="1600" dirty="0" smtClean="0"/>
                        <a:t>만 원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1,000</a:t>
                      </a:r>
                      <a:r>
                        <a:rPr lang="ko-KR" altLang="en-US" sz="1600" dirty="0" smtClean="0"/>
                        <a:t>만 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5%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0%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모서리가 둥근 직사각형 12"/>
          <p:cNvSpPr/>
          <p:nvPr/>
        </p:nvSpPr>
        <p:spPr>
          <a:xfrm>
            <a:off x="5400680" y="1793864"/>
            <a:ext cx="2214578" cy="5000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시나리오 </a:t>
            </a:r>
            <a:r>
              <a:rPr lang="en-US" altLang="ko-KR" b="1" dirty="0" smtClean="0">
                <a:solidFill>
                  <a:schemeClr val="tx1"/>
                </a:solidFill>
              </a:rPr>
              <a:t>2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5214942" y="2434904"/>
          <a:ext cx="263271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/>
                <a:gridCol w="84963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증거금 계좌 잔고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이자율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2,000</a:t>
                      </a:r>
                      <a:r>
                        <a:rPr lang="ko-KR" altLang="en-US" sz="1600" dirty="0" smtClean="0"/>
                        <a:t>만 원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1,000</a:t>
                      </a:r>
                      <a:r>
                        <a:rPr lang="ko-KR" altLang="en-US" sz="1600" dirty="0" smtClean="0"/>
                        <a:t>만 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0%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5%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직사각형 15"/>
          <p:cNvSpPr/>
          <p:nvPr/>
        </p:nvSpPr>
        <p:spPr>
          <a:xfrm>
            <a:off x="987400" y="3525838"/>
            <a:ext cx="2584468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b="1" dirty="0" smtClean="0">
                <a:solidFill>
                  <a:schemeClr val="tx1"/>
                </a:solidFill>
              </a:rPr>
              <a:t>선물가격과 이자율의 움직임이 양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(+)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의 상관관계를 가지는 경우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5214942" y="3525838"/>
            <a:ext cx="2584468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b="1" dirty="0" smtClean="0">
                <a:solidFill>
                  <a:schemeClr val="tx1"/>
                </a:solidFill>
              </a:rPr>
              <a:t>선물가격과 이자율의 움직임이 음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(-)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의 상관관계를 가지는 경우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987400" y="4771752"/>
            <a:ext cx="7870880" cy="17235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☞ </a:t>
            </a:r>
            <a:r>
              <a:rPr kumimoji="0" lang="ko-KR" altLang="en-US" b="1" dirty="0" smtClean="0"/>
              <a:t>선물가격과 이자율의 상관관계가 양</a:t>
            </a:r>
            <a:r>
              <a:rPr kumimoji="0" lang="en-US" altLang="ko-KR" b="1" dirty="0" smtClean="0"/>
              <a:t>(+)</a:t>
            </a:r>
            <a:r>
              <a:rPr kumimoji="0" lang="ko-KR" altLang="en-US" b="1" dirty="0" smtClean="0"/>
              <a:t>인 경우 </a:t>
            </a:r>
            <a:r>
              <a:rPr kumimoji="0" lang="en-US" altLang="ko-KR" b="1" dirty="0" smtClean="0"/>
              <a:t>: </a:t>
            </a:r>
            <a:r>
              <a:rPr kumimoji="0" lang="ko-KR" altLang="en-US" b="1" dirty="0" smtClean="0"/>
              <a:t>선물가격 </a:t>
            </a:r>
            <a:r>
              <a:rPr kumimoji="0" lang="en-US" altLang="ko-KR" b="1" dirty="0" smtClean="0"/>
              <a:t>&gt; </a:t>
            </a:r>
            <a:r>
              <a:rPr kumimoji="0" lang="ko-KR" altLang="en-US" b="1" dirty="0" smtClean="0"/>
              <a:t>선도가격</a:t>
            </a:r>
            <a:endParaRPr kumimoji="0" lang="en-US" altLang="ko-KR" b="1" dirty="0" smtClean="0"/>
          </a:p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☞ </a:t>
            </a:r>
            <a:r>
              <a:rPr kumimoji="0" lang="ko-KR" altLang="en-US" b="1" dirty="0" smtClean="0"/>
              <a:t>선물가격과 이자율의 상관관계가 음</a:t>
            </a:r>
            <a:r>
              <a:rPr kumimoji="0" lang="en-US" altLang="ko-KR" b="1" dirty="0" smtClean="0"/>
              <a:t>(-)</a:t>
            </a:r>
            <a:r>
              <a:rPr kumimoji="0" lang="ko-KR" altLang="en-US" b="1" dirty="0" smtClean="0"/>
              <a:t>인 경우 </a:t>
            </a:r>
            <a:r>
              <a:rPr kumimoji="0" lang="en-US" altLang="ko-KR" b="1" dirty="0" smtClean="0"/>
              <a:t>: </a:t>
            </a:r>
            <a:r>
              <a:rPr kumimoji="0" lang="ko-KR" altLang="en-US" b="1" dirty="0" smtClean="0"/>
              <a:t>선물가격 </a:t>
            </a:r>
            <a:r>
              <a:rPr kumimoji="0" lang="en-US" altLang="ko-KR" b="1" dirty="0" smtClean="0"/>
              <a:t>&lt; </a:t>
            </a:r>
            <a:r>
              <a:rPr kumimoji="0" lang="ko-KR" altLang="en-US" b="1" dirty="0" smtClean="0"/>
              <a:t>선도가격</a:t>
            </a:r>
            <a:endParaRPr kumimoji="0" lang="en-US" altLang="ko-KR" b="1" dirty="0" smtClean="0"/>
          </a:p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☞ </a:t>
            </a:r>
            <a:r>
              <a:rPr kumimoji="0" lang="ko-KR" altLang="en-US" b="1" dirty="0" smtClean="0"/>
              <a:t>선물가격과 이자율의 상관관계가 영</a:t>
            </a:r>
            <a:r>
              <a:rPr kumimoji="0" lang="en-US" altLang="ko-KR" b="1" dirty="0" smtClean="0"/>
              <a:t>(0)</a:t>
            </a:r>
            <a:r>
              <a:rPr kumimoji="0" lang="ko-KR" altLang="en-US" b="1" dirty="0" smtClean="0"/>
              <a:t>인 경우 </a:t>
            </a:r>
            <a:r>
              <a:rPr kumimoji="0" lang="en-US" altLang="ko-KR" b="1" dirty="0" smtClean="0"/>
              <a:t>: </a:t>
            </a:r>
            <a:r>
              <a:rPr kumimoji="0" lang="ko-KR" altLang="en-US" b="1" dirty="0" smtClean="0"/>
              <a:t>선물가격 </a:t>
            </a:r>
            <a:r>
              <a:rPr kumimoji="0" lang="en-US" altLang="ko-KR" b="1" dirty="0" smtClean="0"/>
              <a:t>= </a:t>
            </a:r>
            <a:r>
              <a:rPr kumimoji="0" lang="ko-KR" altLang="en-US" b="1" dirty="0" smtClean="0"/>
              <a:t>선도가격</a:t>
            </a:r>
            <a:endParaRPr kumimoji="0" lang="en-US" altLang="ko-K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24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선물가격과 기대현물가격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539750" y="1125538"/>
            <a:ext cx="7345363" cy="569896"/>
            <a:chOff x="539750" y="1125538"/>
            <a:chExt cx="7345363" cy="569896"/>
          </a:xfrm>
        </p:grpSpPr>
        <p:sp>
          <p:nvSpPr>
            <p:cNvPr id="17" name="Text Box 107"/>
            <p:cNvSpPr txBox="1">
              <a:spLocks noChangeArrowheads="1"/>
            </p:cNvSpPr>
            <p:nvPr/>
          </p:nvSpPr>
          <p:spPr bwMode="auto">
            <a:xfrm>
              <a:off x="539750" y="1125538"/>
              <a:ext cx="7345363" cy="5191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 smtClean="0">
                  <a:latin typeface="Verdana" pitchFamily="34" charset="0"/>
                  <a:ea typeface="HY헤드라인M" pitchFamily="18" charset="-127"/>
                </a:rPr>
                <a:t>1. </a:t>
              </a:r>
              <a:r>
                <a:rPr lang="ko-KR" altLang="en-US" sz="2800" b="1" dirty="0" smtClean="0">
                  <a:latin typeface="Verdana" pitchFamily="34" charset="0"/>
                  <a:ea typeface="HY헤드라인M" pitchFamily="18" charset="-127"/>
                </a:rPr>
                <a:t>기대가설 </a:t>
              </a:r>
              <a:r>
                <a:rPr lang="en-US" altLang="ko-KR" sz="2800" b="1" dirty="0" smtClean="0">
                  <a:latin typeface="Verdana" pitchFamily="34" charset="0"/>
                  <a:ea typeface="HY헤드라인M" pitchFamily="18" charset="-127"/>
                </a:rPr>
                <a:t>: </a:t>
              </a:r>
              <a:endParaRPr lang="en-US" altLang="en-US" sz="2800" b="1" dirty="0">
                <a:latin typeface="Verdana" pitchFamily="34" charset="0"/>
                <a:ea typeface="HY헤드라인M" pitchFamily="18" charset="-127"/>
              </a:endParaRPr>
            </a:p>
          </p:txBody>
        </p:sp>
        <p:graphicFrame>
          <p:nvGraphicFramePr>
            <p:cNvPr id="36866" name="Object 2"/>
            <p:cNvGraphicFramePr>
              <a:graphicFrameLocks noChangeAspect="1"/>
            </p:cNvGraphicFramePr>
            <p:nvPr/>
          </p:nvGraphicFramePr>
          <p:xfrm>
            <a:off x="2859088" y="1142984"/>
            <a:ext cx="1843088" cy="552450"/>
          </p:xfrm>
          <a:graphic>
            <a:graphicData uri="http://schemas.openxmlformats.org/presentationml/2006/ole">
              <p:oleObj spid="_x0000_s36866" name="Equation" r:id="rId3" imgW="685800" imgH="228600" progId="">
                <p:embed/>
              </p:oleObj>
            </a:graphicData>
          </a:graphic>
        </p:graphicFrame>
      </p:grp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862043" y="1812442"/>
            <a:ext cx="7983537" cy="4354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4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기대가설</a:t>
            </a:r>
            <a:r>
              <a:rPr kumimoji="0" lang="en-US" altLang="ko-KR" sz="2000" b="1" dirty="0" smtClean="0"/>
              <a:t>(expectation hypothesis)</a:t>
            </a:r>
            <a:r>
              <a:rPr kumimoji="0" lang="ko-KR" altLang="en-US" sz="2000" b="1" dirty="0" smtClean="0"/>
              <a:t>에 의하면 선물가격은 선물만기시점의 현물가격에 대한 기대치와 같아야 함</a:t>
            </a:r>
            <a:r>
              <a:rPr kumimoji="0" lang="en-US" altLang="ko-KR" sz="2000" b="1" dirty="0" smtClean="0"/>
              <a:t>(F=E(S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))</a:t>
            </a:r>
          </a:p>
          <a:p>
            <a:pPr marL="88900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4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선물거래에서 매도포지션의 기대이익은 </a:t>
            </a:r>
            <a:r>
              <a:rPr kumimoji="0" lang="en-US" altLang="ko-KR" sz="2000" b="1" dirty="0" smtClean="0"/>
              <a:t>[F-E(S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)]</a:t>
            </a:r>
            <a:r>
              <a:rPr kumimoji="0" lang="ko-KR" altLang="en-US" sz="2000" b="1" dirty="0" smtClean="0"/>
              <a:t>이고 매입포지션의 기대이익은 </a:t>
            </a:r>
            <a:r>
              <a:rPr kumimoji="0" lang="en-US" altLang="ko-KR" sz="2000" b="1" dirty="0" smtClean="0"/>
              <a:t>[E(S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)-F]</a:t>
            </a:r>
            <a:r>
              <a:rPr kumimoji="0" lang="ko-KR" altLang="en-US" sz="2000" b="1" dirty="0" smtClean="0"/>
              <a:t>인데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기대가설에서는 </a:t>
            </a:r>
            <a:r>
              <a:rPr kumimoji="0" lang="en-US" altLang="ko-KR" sz="2000" b="1" dirty="0" smtClean="0"/>
              <a:t>F=E(S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의 관계를 전제하므로 어느 포지션이든지 기대이익은 </a:t>
            </a:r>
            <a:r>
              <a:rPr kumimoji="0" lang="en-US" altLang="ko-KR" sz="2000" b="1" dirty="0" smtClean="0"/>
              <a:t>0</a:t>
            </a:r>
            <a:r>
              <a:rPr kumimoji="0" lang="ko-KR" altLang="en-US" sz="2000" b="1" dirty="0" smtClean="0"/>
              <a:t>이 됨</a:t>
            </a:r>
            <a:endParaRPr kumimoji="0" lang="en-US" altLang="ko-KR" sz="2000" b="1" dirty="0" smtClean="0"/>
          </a:p>
          <a:p>
            <a:pPr marL="88900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4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투자자들이 위험중립형이라는 전제 하에 성립할 수 있음</a:t>
            </a:r>
            <a:r>
              <a:rPr kumimoji="0" lang="en-US" altLang="ko-KR" sz="2000" b="1" dirty="0" smtClean="0"/>
              <a:t/>
            </a:r>
            <a:br>
              <a:rPr kumimoji="0" lang="en-US" altLang="ko-KR" sz="2000" b="1" dirty="0" smtClean="0"/>
            </a:br>
            <a:r>
              <a:rPr kumimoji="0" lang="en-US" altLang="ko-KR" sz="2000" b="1" dirty="0" smtClean="0"/>
              <a:t>→ </a:t>
            </a:r>
            <a:r>
              <a:rPr kumimoji="0" lang="ko-KR" altLang="en-US" sz="2000" b="1" dirty="0" smtClean="0"/>
              <a:t>투자자들이 위험회피형이라면 기대가설은 이론적으로 문제점을 지님</a:t>
            </a:r>
            <a:endParaRPr kumimoji="0" lang="en-US" altLang="ko-K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25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선물가격과 기대현물가격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857224" y="1156366"/>
            <a:ext cx="7343775" cy="5078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1500"/>
              </a:spcBef>
              <a:defRPr/>
            </a:pP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[</a:t>
            </a: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그림 </a:t>
            </a: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4-3] </a:t>
            </a: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" charset="-127"/>
                <a:ea typeface="굴림" charset="-127"/>
              </a:rPr>
              <a:t>선물가격과 기대현물가격의 관계</a:t>
            </a:r>
            <a:endParaRPr lang="ko-KR" altLang="en-US" b="1" dirty="0">
              <a:effectLst>
                <a:outerShdw blurRad="38100" dist="38100" dir="2700000" algn="tl">
                  <a:srgbClr val="C0C0C0"/>
                </a:outerShdw>
              </a:effectLst>
              <a:latin typeface="굴림" charset="-127"/>
              <a:ea typeface="굴림" charset="-127"/>
            </a:endParaRPr>
          </a:p>
        </p:txBody>
      </p:sp>
      <p:grpSp>
        <p:nvGrpSpPr>
          <p:cNvPr id="5" name="그룹 52"/>
          <p:cNvGrpSpPr/>
          <p:nvPr/>
        </p:nvGrpSpPr>
        <p:grpSpPr>
          <a:xfrm>
            <a:off x="781024" y="2129734"/>
            <a:ext cx="7791504" cy="4000528"/>
            <a:chOff x="781024" y="3311524"/>
            <a:chExt cx="6783434" cy="3046434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2215340" y="6009298"/>
              <a:ext cx="421484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>
              <a:off x="1029951" y="4836440"/>
              <a:ext cx="2370948" cy="17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>
              <a:off x="2215340" y="4937728"/>
              <a:ext cx="3571900" cy="134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자유형 40"/>
            <p:cNvSpPr/>
            <p:nvPr/>
          </p:nvSpPr>
          <p:spPr>
            <a:xfrm>
              <a:off x="2243940" y="3953468"/>
              <a:ext cx="3517900" cy="999067"/>
            </a:xfrm>
            <a:custGeom>
              <a:avLst/>
              <a:gdLst>
                <a:gd name="connsiteX0" fmla="*/ 0 w 3517900"/>
                <a:gd name="connsiteY0" fmla="*/ 0 h 999067"/>
                <a:gd name="connsiteX1" fmla="*/ 1879600 w 3517900"/>
                <a:gd name="connsiteY1" fmla="*/ 647700 h 999067"/>
                <a:gd name="connsiteX2" fmla="*/ 3517900 w 3517900"/>
                <a:gd name="connsiteY2" fmla="*/ 965200 h 999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17900" h="999067">
                  <a:moveTo>
                    <a:pt x="0" y="0"/>
                  </a:moveTo>
                  <a:cubicBezTo>
                    <a:pt x="646641" y="243416"/>
                    <a:pt x="1293283" y="486833"/>
                    <a:pt x="1879600" y="647700"/>
                  </a:cubicBezTo>
                  <a:cubicBezTo>
                    <a:pt x="2465917" y="808567"/>
                    <a:pt x="3098800" y="999067"/>
                    <a:pt x="3517900" y="96520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자유형 42"/>
            <p:cNvSpPr/>
            <p:nvPr/>
          </p:nvSpPr>
          <p:spPr>
            <a:xfrm>
              <a:off x="2218540" y="4944068"/>
              <a:ext cx="3530600" cy="685800"/>
            </a:xfrm>
            <a:custGeom>
              <a:avLst/>
              <a:gdLst>
                <a:gd name="connsiteX0" fmla="*/ 0 w 3530600"/>
                <a:gd name="connsiteY0" fmla="*/ 685800 h 685800"/>
                <a:gd name="connsiteX1" fmla="*/ 1752600 w 3530600"/>
                <a:gd name="connsiteY1" fmla="*/ 228600 h 685800"/>
                <a:gd name="connsiteX2" fmla="*/ 3530600 w 3530600"/>
                <a:gd name="connsiteY2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0600" h="685800">
                  <a:moveTo>
                    <a:pt x="0" y="685800"/>
                  </a:moveTo>
                  <a:cubicBezTo>
                    <a:pt x="582083" y="514350"/>
                    <a:pt x="1164167" y="342900"/>
                    <a:pt x="1752600" y="228600"/>
                  </a:cubicBezTo>
                  <a:cubicBezTo>
                    <a:pt x="2341033" y="114300"/>
                    <a:pt x="2935816" y="57150"/>
                    <a:pt x="3530600" y="0"/>
                  </a:cubicBezTo>
                </a:path>
              </a:pathLst>
            </a:custGeom>
            <a:ln w="38100">
              <a:solidFill>
                <a:schemeClr val="accent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5" name="직선 연결선 44"/>
            <p:cNvCxnSpPr/>
            <p:nvPr/>
          </p:nvCxnSpPr>
          <p:spPr>
            <a:xfrm rot="5400000">
              <a:off x="5274474" y="5475894"/>
              <a:ext cx="1000132" cy="158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781024" y="4749372"/>
              <a:ext cx="14287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600" b="1" dirty="0" smtClean="0"/>
                <a:t>기대현물가격</a:t>
              </a:r>
              <a:endParaRPr lang="ko-KR" altLang="en-US" sz="16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35184" y="4930964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 smtClean="0"/>
                <a:t>기대가설</a:t>
              </a:r>
              <a:endParaRPr lang="ko-KR" altLang="en-US" sz="14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00430" y="5366356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 smtClean="0"/>
                <a:t>정상백워데이션</a:t>
              </a:r>
              <a:endParaRPr lang="ko-KR" altLang="en-US" sz="14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500430" y="4009034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 smtClean="0"/>
                <a:t>콘탱고</a:t>
              </a:r>
              <a:endParaRPr lang="ko-KR" altLang="en-US" sz="14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08104" y="3311524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smtClean="0"/>
                <a:t>선물가격</a:t>
              </a:r>
              <a:endParaRPr lang="ko-KR" altLang="en-US" sz="14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135698" y="5845192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smtClean="0"/>
                <a:t>시간</a:t>
              </a:r>
              <a:endParaRPr lang="ko-KR" altLang="en-US" sz="14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072066" y="6050181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 smtClean="0"/>
                <a:t>만기일</a:t>
              </a:r>
              <a:endParaRPr lang="ko-KR" altLang="en-US" sz="1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26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선물가격과 기대현물가격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862043" y="1812442"/>
            <a:ext cx="7983537" cy="4560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정상백워데이션</a:t>
            </a:r>
            <a:r>
              <a:rPr kumimoji="0" lang="en-US" altLang="ko-KR" sz="2000" b="1" dirty="0" smtClean="0"/>
              <a:t>(normal backwardation) </a:t>
            </a:r>
            <a:r>
              <a:rPr kumimoji="0" lang="ko-KR" altLang="en-US" sz="2000" b="1" dirty="0" smtClean="0"/>
              <a:t>가설은 </a:t>
            </a:r>
            <a:r>
              <a:rPr kumimoji="0" lang="en-US" altLang="ko-KR" sz="2000" b="1" dirty="0" smtClean="0"/>
              <a:t>[</a:t>
            </a:r>
            <a:r>
              <a:rPr kumimoji="0" lang="ko-KR" altLang="en-US" sz="2000" b="1" dirty="0" smtClean="0"/>
              <a:t>그림 </a:t>
            </a:r>
            <a:r>
              <a:rPr kumimoji="0" lang="en-US" altLang="ko-KR" sz="2000" b="1" dirty="0" smtClean="0"/>
              <a:t>4-3]</a:t>
            </a:r>
            <a:r>
              <a:rPr kumimoji="0" lang="ko-KR" altLang="en-US" sz="2000" b="1" dirty="0" smtClean="0"/>
              <a:t>에서 보는 것처럼 선물가격은 기대현물가격보다 낮게 형성되었다가 만기일에 가까울수록 양자가 접근해 간다는 것</a:t>
            </a:r>
            <a:r>
              <a:rPr kumimoji="0" lang="en-US" altLang="ko-KR" sz="2000" b="1" dirty="0" smtClean="0"/>
              <a:t>(F&lt;E(S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))</a:t>
            </a:r>
          </a:p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주장의 근거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ko-KR" altLang="en-US" b="1" dirty="0" smtClean="0"/>
              <a:t> </a:t>
            </a:r>
            <a:r>
              <a:rPr kumimoji="0" lang="ko-KR" altLang="en-US" sz="2000" b="1" dirty="0" smtClean="0"/>
              <a:t>선물을 매입하는 투자자들은 선물거래로부터 발생하는 기대이익이 양</a:t>
            </a:r>
            <a:r>
              <a:rPr kumimoji="0" lang="en-US" altLang="ko-KR" sz="2000" b="1" dirty="0" smtClean="0"/>
              <a:t>(+)([E(ST)-F]&gt;0)</a:t>
            </a:r>
            <a:r>
              <a:rPr kumimoji="0" lang="ko-KR" altLang="en-US" sz="2000" b="1" dirty="0" smtClean="0"/>
              <a:t>이어야 위험부담에 대한 대가를 얻게 되어 시장에 참여하게 되고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선물거래를 매도하는 헤저들은 위험을 회피하는 대가로 음</a:t>
            </a:r>
            <a:r>
              <a:rPr kumimoji="0" lang="en-US" altLang="ko-KR" sz="2000" b="1" dirty="0" smtClean="0"/>
              <a:t>(-)</a:t>
            </a:r>
            <a:r>
              <a:rPr kumimoji="0" lang="ko-KR" altLang="en-US" sz="2000" b="1" dirty="0" smtClean="0"/>
              <a:t>의 기대손실</a:t>
            </a:r>
            <a:r>
              <a:rPr kumimoji="0" lang="en-US" altLang="ko-KR" sz="2000" b="1" dirty="0" smtClean="0"/>
              <a:t>([E(ST)-F]&lt;0)</a:t>
            </a:r>
            <a:r>
              <a:rPr kumimoji="0" lang="ko-KR" altLang="en-US" sz="2000" b="1" dirty="0" smtClean="0"/>
              <a:t>을</a:t>
            </a: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받아들인다는 것임</a:t>
            </a:r>
            <a:endParaRPr kumimoji="0" lang="en-US" altLang="ko-KR" sz="2000" b="1" dirty="0" smtClean="0"/>
          </a:p>
        </p:txBody>
      </p:sp>
      <p:grpSp>
        <p:nvGrpSpPr>
          <p:cNvPr id="8" name="그룹 28"/>
          <p:cNvGrpSpPr/>
          <p:nvPr/>
        </p:nvGrpSpPr>
        <p:grpSpPr>
          <a:xfrm>
            <a:off x="539750" y="1142984"/>
            <a:ext cx="7345363" cy="569896"/>
            <a:chOff x="539750" y="2214554"/>
            <a:chExt cx="7345363" cy="569896"/>
          </a:xfrm>
        </p:grpSpPr>
        <p:sp>
          <p:nvSpPr>
            <p:cNvPr id="10" name="Text Box 107"/>
            <p:cNvSpPr txBox="1">
              <a:spLocks noChangeArrowheads="1"/>
            </p:cNvSpPr>
            <p:nvPr/>
          </p:nvSpPr>
          <p:spPr bwMode="auto">
            <a:xfrm>
              <a:off x="539750" y="2214554"/>
              <a:ext cx="7345363" cy="5191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 smtClean="0">
                  <a:latin typeface="Verdana" pitchFamily="34" charset="0"/>
                  <a:ea typeface="HY헤드라인M" pitchFamily="18" charset="-127"/>
                </a:rPr>
                <a:t>2. </a:t>
              </a:r>
              <a:r>
                <a:rPr lang="ko-KR" altLang="en-US" sz="2800" b="1" dirty="0" smtClean="0">
                  <a:latin typeface="Verdana" pitchFamily="34" charset="0"/>
                  <a:ea typeface="HY헤드라인M" pitchFamily="18" charset="-127"/>
                </a:rPr>
                <a:t>정상백워데이션 가설 </a:t>
              </a:r>
              <a:r>
                <a:rPr lang="en-US" altLang="ko-KR" sz="2800" b="1" dirty="0" smtClean="0">
                  <a:latin typeface="Verdana" pitchFamily="34" charset="0"/>
                  <a:ea typeface="HY헤드라인M" pitchFamily="18" charset="-127"/>
                </a:rPr>
                <a:t>: </a:t>
              </a:r>
              <a:endParaRPr lang="en-US" altLang="en-US" sz="2800" b="1" dirty="0">
                <a:latin typeface="Verdana" pitchFamily="34" charset="0"/>
                <a:ea typeface="HY헤드라인M" pitchFamily="18" charset="-127"/>
              </a:endParaRPr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4703776" y="2232000"/>
            <a:ext cx="1843088" cy="552450"/>
          </p:xfrm>
          <a:graphic>
            <a:graphicData uri="http://schemas.openxmlformats.org/presentationml/2006/ole">
              <p:oleObj spid="_x0000_s50179" name="Equation" r:id="rId4" imgW="685800" imgH="22860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27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선물가격과 기대현물가격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857224" y="1812442"/>
            <a:ext cx="7983537" cy="46832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20000"/>
              </a:lnSpc>
              <a:spcBef>
                <a:spcPts val="12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콘탱고</a:t>
            </a:r>
            <a:r>
              <a:rPr kumimoji="0" lang="en-US" altLang="ko-KR" sz="2000" b="1" dirty="0" smtClean="0"/>
              <a:t>(contango)</a:t>
            </a:r>
            <a:r>
              <a:rPr kumimoji="0" lang="ko-KR" altLang="en-US" sz="2000" b="1" dirty="0" smtClean="0"/>
              <a:t> 가설은</a:t>
            </a:r>
            <a:r>
              <a:rPr kumimoji="0" lang="en-US" altLang="ko-KR" sz="2000" b="1" dirty="0" smtClean="0"/>
              <a:t> [</a:t>
            </a:r>
            <a:r>
              <a:rPr kumimoji="0" lang="ko-KR" altLang="en-US" sz="2000" b="1" dirty="0" smtClean="0"/>
              <a:t>그림 </a:t>
            </a:r>
            <a:r>
              <a:rPr kumimoji="0" lang="en-US" altLang="ko-KR" sz="2000" b="1" dirty="0" smtClean="0"/>
              <a:t>4-3]</a:t>
            </a:r>
            <a:r>
              <a:rPr kumimoji="0" lang="ko-KR" altLang="en-US" sz="2000" b="1" dirty="0" smtClean="0"/>
              <a:t>에서</a:t>
            </a: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보는 것처럼 선물가격이 기대현물가격보다 높게 형성되었다가 만기일에 가까울수록 양자가 접근해 간다는 것임</a:t>
            </a:r>
            <a:r>
              <a:rPr kumimoji="0" lang="en-US" altLang="ko-KR" sz="2000" b="1" dirty="0" smtClean="0"/>
              <a:t>(F&gt;E(S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))</a:t>
            </a:r>
          </a:p>
          <a:p>
            <a:pPr marL="88900" indent="-88900" latinLnBrk="0">
              <a:lnSpc>
                <a:spcPct val="120000"/>
              </a:lnSpc>
              <a:spcBef>
                <a:spcPts val="12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선물시장에는 매입헤저와 매도헤저가 모두 참여하는데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결국 어느 쪽 비중이 더 큰 가에 따라서 </a:t>
            </a:r>
            <a:r>
              <a:rPr kumimoji="0" lang="en-US" altLang="ko-KR" sz="2000" b="1" dirty="0" smtClean="0"/>
              <a:t>F</a:t>
            </a:r>
            <a:r>
              <a:rPr kumimoji="0" lang="ko-KR" altLang="en-US" sz="2000" b="1" dirty="0" smtClean="0"/>
              <a:t>와 </a:t>
            </a:r>
            <a:r>
              <a:rPr kumimoji="0" lang="en-US" altLang="ko-KR" sz="2000" b="1" dirty="0" smtClean="0"/>
              <a:t>E(ST)</a:t>
            </a:r>
            <a:r>
              <a:rPr kumimoji="0" lang="ko-KR" altLang="en-US" sz="2000" b="1" dirty="0" smtClean="0"/>
              <a:t>의 상대적인 크기가 결정된다는 것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20000"/>
              </a:lnSpc>
              <a:spcBef>
                <a:spcPts val="12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매도헤저가 많으면 </a:t>
            </a:r>
            <a:r>
              <a:rPr kumimoji="0" lang="en-US" altLang="ko-KR" sz="2000" b="1" dirty="0" smtClean="0"/>
              <a:t>F&lt;E(S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가 형성되며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매입헤저가 많은 경우에는 </a:t>
            </a:r>
            <a:r>
              <a:rPr kumimoji="0" lang="en-US" altLang="ko-KR" sz="2000" b="1" dirty="0" smtClean="0"/>
              <a:t>F&gt;E(S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의 관계가 형성될 것임</a:t>
            </a:r>
            <a:endParaRPr kumimoji="0" lang="en-US" altLang="ko-KR" sz="2000" b="1" dirty="0" smtClean="0"/>
          </a:p>
          <a:p>
            <a:pPr marL="88900" indent="-88900" latinLnBrk="0">
              <a:lnSpc>
                <a:spcPct val="120000"/>
              </a:lnSpc>
              <a:spcBef>
                <a:spcPts val="12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콘탱고 가설은 정상백워데이션과는 달리 매입헤저가 위험헤지에 대한 보상을 더 지급할 용의가 있다고 주장함 → 선물가격 </a:t>
            </a:r>
            <a:r>
              <a:rPr kumimoji="0" lang="en-US" altLang="ko-KR" sz="2000" b="1" dirty="0" smtClean="0"/>
              <a:t>F</a:t>
            </a:r>
            <a:r>
              <a:rPr kumimoji="0" lang="ko-KR" altLang="en-US" sz="2000" b="1" dirty="0" smtClean="0"/>
              <a:t>가 미래현물가격의 기대치 </a:t>
            </a:r>
            <a:r>
              <a:rPr kumimoji="0" lang="en-US" altLang="ko-KR" sz="2000" b="1" dirty="0" smtClean="0"/>
              <a:t>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보다 높게 형성된다는 결론</a:t>
            </a:r>
            <a:endParaRPr kumimoji="0" lang="en-US" altLang="ko-KR" sz="2000" b="1" dirty="0" smtClean="0"/>
          </a:p>
        </p:txBody>
      </p:sp>
      <p:grpSp>
        <p:nvGrpSpPr>
          <p:cNvPr id="8" name="그룹 29"/>
          <p:cNvGrpSpPr/>
          <p:nvPr/>
        </p:nvGrpSpPr>
        <p:grpSpPr>
          <a:xfrm>
            <a:off x="539750" y="1157498"/>
            <a:ext cx="7345363" cy="569896"/>
            <a:chOff x="539750" y="3357562"/>
            <a:chExt cx="7345363" cy="569896"/>
          </a:xfrm>
        </p:grpSpPr>
        <p:sp>
          <p:nvSpPr>
            <p:cNvPr id="12" name="Text Box 107"/>
            <p:cNvSpPr txBox="1">
              <a:spLocks noChangeArrowheads="1"/>
            </p:cNvSpPr>
            <p:nvPr/>
          </p:nvSpPr>
          <p:spPr bwMode="auto">
            <a:xfrm>
              <a:off x="539750" y="3357562"/>
              <a:ext cx="7345363" cy="5191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 smtClean="0">
                  <a:latin typeface="Verdana" pitchFamily="34" charset="0"/>
                  <a:ea typeface="HY헤드라인M" pitchFamily="18" charset="-127"/>
                </a:rPr>
                <a:t>3. </a:t>
              </a:r>
              <a:r>
                <a:rPr lang="ko-KR" altLang="en-US" sz="2800" b="1" dirty="0" smtClean="0">
                  <a:latin typeface="Verdana" pitchFamily="34" charset="0"/>
                  <a:ea typeface="HY헤드라인M" pitchFamily="18" charset="-127"/>
                </a:rPr>
                <a:t>콘탱고 가설 </a:t>
              </a:r>
              <a:r>
                <a:rPr lang="en-US" altLang="ko-KR" sz="2800" b="1" dirty="0" smtClean="0">
                  <a:latin typeface="Verdana" pitchFamily="34" charset="0"/>
                  <a:ea typeface="HY헤드라인M" pitchFamily="18" charset="-127"/>
                </a:rPr>
                <a:t>: </a:t>
              </a:r>
              <a:endParaRPr lang="en-US" altLang="en-US" sz="2800" b="1" dirty="0">
                <a:latin typeface="Verdana" pitchFamily="34" charset="0"/>
                <a:ea typeface="HY헤드라인M" pitchFamily="18" charset="-127"/>
              </a:endParaRPr>
            </a:p>
          </p:txBody>
        </p:sp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3298816" y="3375008"/>
            <a:ext cx="1843088" cy="552450"/>
          </p:xfrm>
          <a:graphic>
            <a:graphicData uri="http://schemas.openxmlformats.org/presentationml/2006/ole">
              <p:oleObj spid="_x0000_s51203" name="Equation" r:id="rId4" imgW="685800" imgH="22860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28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선물가격과 기대현물가격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4</a:t>
            </a:r>
            <a:r>
              <a:rPr lang="en-US" altLang="en-US" sz="2800" b="1" smtClean="0">
                <a:latin typeface="Verdana" pitchFamily="34" charset="0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자본자산가격결정모형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2965450" y="2586648"/>
          <a:ext cx="2047875" cy="1014412"/>
        </p:xfrm>
        <a:graphic>
          <a:graphicData uri="http://schemas.openxmlformats.org/presentationml/2006/ole">
            <p:oleObj spid="_x0000_s38914" name="Equation" r:id="rId3" imgW="761760" imgH="419040" progId="">
              <p:embed/>
            </p:oleObj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34318" y="2917831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smtClean="0"/>
              <a:t>(4.10</a:t>
            </a:r>
            <a:r>
              <a:rPr lang="en-US" altLang="ko-KR" b="1" dirty="0" smtClean="0"/>
              <a:t>)</a:t>
            </a:r>
            <a:endParaRPr lang="en-US" altLang="ko-KR" b="1" dirty="0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982913" y="4083061"/>
          <a:ext cx="2012950" cy="1014413"/>
        </p:xfrm>
        <a:graphic>
          <a:graphicData uri="http://schemas.openxmlformats.org/presentationml/2006/ole">
            <p:oleObj spid="_x0000_s38915" name="Equation" r:id="rId4" imgW="749160" imgH="419040" progId="">
              <p:embed/>
            </p:oleObj>
          </a:graphicData>
        </a:graphic>
      </p:graphicFrame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634318" y="4414244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(4.11)</a:t>
            </a:r>
            <a:endParaRPr lang="en-US" altLang="ko-KR" b="1" dirty="0"/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2300288" y="5346700"/>
          <a:ext cx="3378200" cy="1138238"/>
        </p:xfrm>
        <a:graphic>
          <a:graphicData uri="http://schemas.openxmlformats.org/presentationml/2006/ole">
            <p:oleObj spid="_x0000_s38916" name="Equation" r:id="rId5" imgW="1257120" imgH="469800" progId="">
              <p:embed/>
            </p:oleObj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634318" y="5899169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(4.12)</a:t>
            </a:r>
            <a:endParaRPr lang="en-US" altLang="ko-KR" b="1" dirty="0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1009624" y="1785926"/>
            <a:ext cx="7983537" cy="7822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20000"/>
              </a:lnSpc>
              <a:spcBef>
                <a:spcPts val="1200"/>
              </a:spcBef>
              <a:buBlip>
                <a:blip r:embed="rId6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기초자산에 대한 투자자의 요구수익률을 </a:t>
            </a:r>
            <a:r>
              <a:rPr kumimoji="0" lang="en-US" altLang="ko-KR" sz="2000" b="1" dirty="0" smtClean="0"/>
              <a:t>k</a:t>
            </a:r>
            <a:r>
              <a:rPr kumimoji="0" lang="ko-KR" altLang="en-US" sz="2000" b="1" dirty="0" smtClean="0"/>
              <a:t>라고 하면 현재시점의 선물가격</a:t>
            </a:r>
            <a:r>
              <a:rPr kumimoji="0" lang="en-US" altLang="ko-KR" sz="2000" b="1" dirty="0" smtClean="0"/>
              <a:t>(S)</a:t>
            </a:r>
            <a:r>
              <a:rPr kumimoji="0" lang="ko-KR" altLang="en-US" sz="2000" b="1" dirty="0" smtClean="0"/>
              <a:t>은 만기일의 현물가격의 기대치인 </a:t>
            </a:r>
            <a:r>
              <a:rPr kumimoji="0" lang="en-US" altLang="ko-KR" sz="2000" b="1" dirty="0" smtClean="0"/>
              <a:t>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의 현재가치</a:t>
            </a:r>
            <a:endParaRPr kumimoji="0" lang="en-US" altLang="ko-KR" sz="2000" b="1" dirty="0" smtClean="0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00100" y="3639305"/>
            <a:ext cx="813437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8900" indent="-88900" latinLnBrk="0">
              <a:lnSpc>
                <a:spcPct val="120000"/>
              </a:lnSpc>
              <a:spcBef>
                <a:spcPts val="1200"/>
              </a:spcBef>
              <a:buBlip>
                <a:blip r:embed="rId6"/>
              </a:buBlip>
            </a:pPr>
            <a:r>
              <a:rPr kumimoji="0" lang="ko-KR" altLang="en-US" sz="2000" b="1" dirty="0" smtClean="0"/>
              <a:t> 현물</a:t>
            </a:r>
            <a:r>
              <a:rPr kumimoji="0" lang="en-US" altLang="ko-KR" sz="2000" b="1" dirty="0" smtClean="0"/>
              <a:t>-</a:t>
            </a:r>
            <a:r>
              <a:rPr kumimoji="0" lang="ko-KR" altLang="en-US" sz="2000" b="1" dirty="0" smtClean="0"/>
              <a:t>선물 등가식에서 배당지급이 없다고 가정할 경우의 현물가격 </a:t>
            </a:r>
            <a:r>
              <a:rPr kumimoji="0" lang="en-US" altLang="ko-KR" sz="2000" b="1" dirty="0" smtClean="0"/>
              <a:t>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000100" y="5017526"/>
            <a:ext cx="8134376" cy="4128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8900" indent="-88900" latinLnBrk="0">
              <a:lnSpc>
                <a:spcPct val="120000"/>
              </a:lnSpc>
              <a:spcBef>
                <a:spcPts val="1200"/>
              </a:spcBef>
              <a:buBlip>
                <a:blip r:embed="rId6"/>
              </a:buBlip>
            </a:pPr>
            <a:r>
              <a:rPr kumimoji="0" lang="en-US" altLang="ko-KR" sz="2000" b="1" dirty="0" smtClean="0"/>
              <a:t> (</a:t>
            </a:r>
            <a:r>
              <a:rPr kumimoji="0" lang="ko-KR" altLang="en-US" sz="2000" b="1" dirty="0" smtClean="0"/>
              <a:t>식 </a:t>
            </a:r>
            <a:r>
              <a:rPr kumimoji="0" lang="en-US" altLang="ko-KR" sz="2000" b="1" dirty="0" smtClean="0"/>
              <a:t>4.10)</a:t>
            </a:r>
            <a:r>
              <a:rPr kumimoji="0" lang="ko-KR" altLang="en-US" sz="2000" b="1" dirty="0" smtClean="0"/>
              <a:t>과 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식 </a:t>
            </a:r>
            <a:r>
              <a:rPr kumimoji="0" lang="en-US" altLang="ko-KR" sz="2000" b="1" dirty="0" smtClean="0"/>
              <a:t>4.11)</a:t>
            </a:r>
            <a:r>
              <a:rPr kumimoji="0" lang="ko-KR" altLang="en-US" sz="2000" b="1" dirty="0" smtClean="0"/>
              <a:t>의 우변을 일치시켜 </a:t>
            </a:r>
            <a:r>
              <a:rPr kumimoji="0" lang="en-US" altLang="ko-KR" sz="2000" b="1" dirty="0" smtClean="0"/>
              <a:t>F</a:t>
            </a:r>
            <a:r>
              <a:rPr kumimoji="0" lang="ko-KR" altLang="en-US" sz="2000" b="1" dirty="0" smtClean="0"/>
              <a:t>에 대해서 정리</a:t>
            </a:r>
            <a:endParaRPr kumimoji="0" lang="en-US" altLang="ko-K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29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선물가격과 기대현물가격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4</a:t>
            </a:r>
            <a:r>
              <a:rPr lang="en-US" altLang="en-US" sz="2800" b="1" smtClean="0">
                <a:latin typeface="Verdana" pitchFamily="34" charset="0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자본자산가격결정모형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57224" y="1812442"/>
            <a:ext cx="7983537" cy="4298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자본자산가격결정모형</a:t>
            </a:r>
            <a:r>
              <a:rPr kumimoji="0" lang="en-US" altLang="ko-KR" sz="2000" b="1" dirty="0" smtClean="0"/>
              <a:t>(Capital asset pricing model : CAPM)</a:t>
            </a:r>
            <a:r>
              <a:rPr kumimoji="0" lang="ko-KR" altLang="en-US" sz="2000" b="1" dirty="0" smtClean="0"/>
              <a:t>이 성립하면 양</a:t>
            </a:r>
            <a:r>
              <a:rPr kumimoji="0" lang="en-US" altLang="ko-KR" sz="2000" b="1" dirty="0" smtClean="0"/>
              <a:t>(+)</a:t>
            </a:r>
            <a:r>
              <a:rPr kumimoji="0" lang="ko-KR" altLang="en-US" sz="2000" b="1" dirty="0" smtClean="0"/>
              <a:t>의 체계적 위험을 가지는 기초자산의 요구수익률은 무위험이자율보다 크기 때문에</a:t>
            </a:r>
            <a:r>
              <a:rPr kumimoji="0" lang="en-US" altLang="ko-KR" sz="2000" b="1" dirty="0" smtClean="0"/>
              <a:t>(k&gt;r) (</a:t>
            </a:r>
            <a:r>
              <a:rPr kumimoji="0" lang="ko-KR" altLang="en-US" sz="2000" b="1" dirty="0" smtClean="0"/>
              <a:t>식 </a:t>
            </a:r>
            <a:r>
              <a:rPr kumimoji="0" lang="en-US" altLang="ko-KR" sz="2000" b="1" dirty="0" smtClean="0"/>
              <a:t>4.12)</a:t>
            </a:r>
            <a:r>
              <a:rPr kumimoji="0" lang="ko-KR" altLang="en-US" sz="2000" b="1" dirty="0" smtClean="0"/>
              <a:t>에서</a:t>
            </a:r>
            <a:r>
              <a:rPr kumimoji="0" lang="en-US" altLang="ko-KR" sz="2000" b="1" dirty="0" smtClean="0"/>
              <a:t> F&lt;E(S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인 관계가 성립</a:t>
            </a:r>
            <a:endParaRPr kumimoji="0" lang="en-US" altLang="ko-KR" sz="2000" b="1" dirty="0" smtClean="0"/>
          </a:p>
          <a:p>
            <a:pPr marL="88900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ko-KR" altLang="en-US" sz="2000" b="1" dirty="0" smtClean="0"/>
              <a:t> 음</a:t>
            </a:r>
            <a:r>
              <a:rPr kumimoji="0" lang="en-US" altLang="ko-KR" sz="2000" b="1" dirty="0" smtClean="0"/>
              <a:t>(-)</a:t>
            </a:r>
            <a:r>
              <a:rPr kumimoji="0" lang="ko-KR" altLang="en-US" sz="2000" b="1" dirty="0" smtClean="0"/>
              <a:t>의 체계적 위험을 가지는 기초자산에 대해서는 반대의 관계가 성립하여 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식 </a:t>
            </a:r>
            <a:r>
              <a:rPr kumimoji="0" lang="en-US" altLang="ko-KR" sz="2000" b="1" dirty="0" smtClean="0"/>
              <a:t>4.12)</a:t>
            </a:r>
            <a:r>
              <a:rPr kumimoji="0" lang="ko-KR" altLang="en-US" sz="2000" b="1" dirty="0" smtClean="0"/>
              <a:t>에서</a:t>
            </a:r>
            <a:r>
              <a:rPr kumimoji="0" lang="en-US" altLang="ko-KR" sz="2000" b="1" dirty="0" smtClean="0"/>
              <a:t> F&gt;E(S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의 관계가 성립함</a:t>
            </a:r>
            <a:endParaRPr kumimoji="0" lang="en-US" altLang="ko-KR" sz="2000" b="1" dirty="0" smtClean="0"/>
          </a:p>
          <a:p>
            <a:pPr marL="88900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음</a:t>
            </a:r>
            <a:r>
              <a:rPr kumimoji="0" lang="en-US" altLang="ko-KR" sz="2000" b="1" dirty="0" smtClean="0"/>
              <a:t>(-)</a:t>
            </a:r>
            <a:r>
              <a:rPr kumimoji="0" lang="ko-KR" altLang="en-US" sz="2000" b="1" dirty="0" smtClean="0"/>
              <a:t>의 체계적 위험을 갖는 기초자산은 거의 없으므로 대부분의 자산에 대한 선물에서는 </a:t>
            </a:r>
            <a:r>
              <a:rPr kumimoji="0" lang="en-US" altLang="ko-KR" sz="2000" b="1" dirty="0" smtClean="0"/>
              <a:t>F&lt;E(S</a:t>
            </a:r>
            <a:r>
              <a:rPr kumimoji="0" lang="en-US" altLang="ko-KR" sz="2000" b="1" baseline="-25000" dirty="0" smtClean="0"/>
              <a:t>T</a:t>
            </a:r>
            <a:r>
              <a:rPr kumimoji="0" lang="en-US" altLang="ko-KR" sz="2000" b="1" dirty="0" smtClean="0"/>
              <a:t>)</a:t>
            </a:r>
            <a:r>
              <a:rPr kumimoji="0" lang="ko-KR" altLang="en-US" sz="2000" b="1" dirty="0" smtClean="0"/>
              <a:t>의 관계가 성립될 것임</a:t>
            </a:r>
            <a:endParaRPr kumimoji="0" lang="en-US" altLang="ko-K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C0E9E2-9309-44E3-B7F4-48D5912B3EE1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67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가격결정모형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28677" name="Text Box 110"/>
          <p:cNvSpPr txBox="1">
            <a:spLocks noChangeArrowheads="1"/>
          </p:cNvSpPr>
          <p:nvPr/>
        </p:nvSpPr>
        <p:spPr bwMode="auto">
          <a:xfrm>
            <a:off x="857224" y="1755775"/>
            <a:ext cx="7920037" cy="4072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lnSpc>
                <a:spcPct val="150000"/>
              </a:lnSpc>
              <a:spcBef>
                <a:spcPts val="25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완전시장</a:t>
            </a:r>
            <a:r>
              <a:rPr kumimoji="0" lang="en-US" altLang="ko-KR" sz="2000" b="1" dirty="0" smtClean="0"/>
              <a:t>(perfect market)</a:t>
            </a:r>
            <a:r>
              <a:rPr kumimoji="0" lang="ko-KR" altLang="en-US" sz="2000" b="1" dirty="0" smtClean="0"/>
              <a:t>의 특성</a:t>
            </a:r>
            <a:endParaRPr kumimoji="0" lang="en-US" altLang="ko-KR" sz="2000" b="1" dirty="0" smtClean="0"/>
          </a:p>
          <a:p>
            <a:pPr marL="725488" lvl="1" indent="-268288">
              <a:lnSpc>
                <a:spcPct val="150000"/>
              </a:lnSpc>
              <a:spcBef>
                <a:spcPts val="25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완전경쟁</a:t>
            </a:r>
            <a:r>
              <a:rPr kumimoji="0" lang="en-US" altLang="ko-KR" sz="2000" b="1" dirty="0" smtClean="0"/>
              <a:t>(perfect competition)</a:t>
            </a:r>
            <a:r>
              <a:rPr kumimoji="0" lang="ko-KR" altLang="en-US" sz="2000" b="1" dirty="0" smtClean="0"/>
              <a:t>이 일어난다</a:t>
            </a:r>
            <a:r>
              <a:rPr kumimoji="0" lang="en-US" altLang="ko-KR" sz="2000" b="1" dirty="0" smtClean="0"/>
              <a:t>.</a:t>
            </a:r>
            <a:endParaRPr kumimoji="0" lang="en-US" altLang="ko-KR" sz="2000" b="1" dirty="0"/>
          </a:p>
          <a:p>
            <a:pPr marL="725488" lvl="1" indent="-268288">
              <a:lnSpc>
                <a:spcPct val="150000"/>
              </a:lnSpc>
              <a:spcBef>
                <a:spcPts val="25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거래비용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세금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배당 등이 없고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매입</a:t>
            </a:r>
            <a:r>
              <a:rPr kumimoji="0" lang="en-US" altLang="ko-KR" sz="2000" b="1" dirty="0" smtClean="0"/>
              <a:t>-</a:t>
            </a:r>
            <a:r>
              <a:rPr kumimoji="0" lang="ko-KR" altLang="en-US" sz="2000" b="1" dirty="0" smtClean="0"/>
              <a:t>매도가 차이인 </a:t>
            </a:r>
            <a:r>
              <a:rPr kumimoji="0" lang="en-US" altLang="ko-KR" sz="2000" b="1" dirty="0" smtClean="0"/>
              <a:t/>
            </a:r>
            <a:br>
              <a:rPr kumimoji="0" lang="en-US" altLang="ko-KR" sz="2000" b="1" dirty="0" smtClean="0"/>
            </a:br>
            <a:r>
              <a:rPr kumimoji="0" lang="ko-KR" altLang="en-US" sz="2000" b="1" dirty="0" smtClean="0"/>
              <a:t>매매스프레드</a:t>
            </a:r>
            <a:r>
              <a:rPr kumimoji="0" lang="en-US" altLang="ko-KR" sz="2000" b="1" dirty="0" smtClean="0"/>
              <a:t>(bid-ask spread)</a:t>
            </a:r>
            <a:r>
              <a:rPr kumimoji="0" lang="ko-KR" altLang="en-US" sz="2000" b="1" dirty="0" smtClean="0"/>
              <a:t>가 </a:t>
            </a:r>
            <a:r>
              <a:rPr kumimoji="0" lang="en-US" altLang="ko-KR" sz="2000" b="1" dirty="0" smtClean="0"/>
              <a:t>0</a:t>
            </a:r>
            <a:r>
              <a:rPr kumimoji="0" lang="ko-KR" altLang="en-US" sz="2000" b="1" dirty="0" smtClean="0"/>
              <a:t>이다</a:t>
            </a:r>
            <a:r>
              <a:rPr kumimoji="0" lang="en-US" altLang="ko-KR" sz="2000" b="1" dirty="0" smtClean="0"/>
              <a:t>.</a:t>
            </a:r>
          </a:p>
          <a:p>
            <a:pPr marL="725488" lvl="1" indent="-268288">
              <a:lnSpc>
                <a:spcPct val="150000"/>
              </a:lnSpc>
              <a:spcBef>
                <a:spcPts val="25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차입이자율과 대출이자율이 같다</a:t>
            </a:r>
            <a:r>
              <a:rPr kumimoji="0" lang="en-US" altLang="ko-KR" sz="2000" b="1" dirty="0" smtClean="0"/>
              <a:t>.</a:t>
            </a:r>
          </a:p>
          <a:p>
            <a:pPr marL="725488" lvl="1" indent="-268288">
              <a:lnSpc>
                <a:spcPct val="150000"/>
              </a:lnSpc>
              <a:spcBef>
                <a:spcPts val="25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공매에 대한 제약이 없다</a:t>
            </a:r>
            <a:r>
              <a:rPr kumimoji="0" lang="en-US" altLang="ko-KR" sz="20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30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5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선물계약의 평가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평가와 가격결정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7089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8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자산의 가격결정</a:t>
            </a:r>
            <a:r>
              <a:rPr kumimoji="0" lang="en-US" altLang="ko-KR" sz="2000" b="1" dirty="0" smtClean="0"/>
              <a:t>(pricing) : </a:t>
            </a:r>
            <a:r>
              <a:rPr kumimoji="0" lang="ko-KR" altLang="en-US" sz="2000" b="1" dirty="0" smtClean="0"/>
              <a:t>어떤 자산의 가격이 얼마인지를 결정하는 과정</a:t>
            </a:r>
            <a:endParaRPr kumimoji="0" lang="en-US" altLang="ko-KR" sz="2000" b="1" dirty="0" smtClean="0"/>
          </a:p>
          <a:p>
            <a:pPr marL="88900" indent="-88900" latinLnBrk="0">
              <a:lnSpc>
                <a:spcPct val="150000"/>
              </a:lnSpc>
              <a:spcBef>
                <a:spcPts val="1800"/>
              </a:spcBef>
              <a:buFontTx/>
              <a:buBlip>
                <a:blip r:embed="rId2"/>
              </a:buBlip>
            </a:pPr>
            <a:r>
              <a:rPr kumimoji="0" lang="ko-KR" altLang="en-US" sz="2000" b="1" dirty="0" smtClean="0"/>
              <a:t> 자산의 평가</a:t>
            </a:r>
            <a:r>
              <a:rPr kumimoji="0" lang="en-US" altLang="ko-KR" sz="2000" b="1" dirty="0" smtClean="0"/>
              <a:t>(valuation) : </a:t>
            </a:r>
            <a:r>
              <a:rPr kumimoji="0" lang="ko-KR" altLang="en-US" sz="2000" b="1" dirty="0" smtClean="0"/>
              <a:t>자산의 가치가 얼마인지를 결정하는 과정</a:t>
            </a:r>
            <a:endParaRPr kumimoji="0" lang="en-US" altLang="ko-KR" sz="2000" b="1" dirty="0" smtClean="0"/>
          </a:p>
          <a:p>
            <a:pPr marL="88900" indent="-88900" latinLnBrk="0">
              <a:lnSpc>
                <a:spcPct val="150000"/>
              </a:lnSpc>
              <a:spcBef>
                <a:spcPts val="18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선도거래에서의 가격결정과 평가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50000"/>
              </a:lnSpc>
              <a:spcBef>
                <a:spcPts val="18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가격결정 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만기시점에서 계약을 이행할 때 적용되는 인도가격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즉 선도가격을 결정하는 것을 말함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50000"/>
              </a:lnSpc>
              <a:spcBef>
                <a:spcPts val="18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평가 </a:t>
            </a:r>
            <a:r>
              <a:rPr kumimoji="0" lang="en-US" altLang="ko-KR" sz="2000" b="1" dirty="0" smtClean="0"/>
              <a:t>: </a:t>
            </a:r>
            <a:r>
              <a:rPr kumimoji="0" lang="ko-KR" altLang="en-US" sz="2000" b="1" dirty="0" smtClean="0"/>
              <a:t>선도계약을 체결하는데 대해 치러야 할 대가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즉 계약의 가치를 결정하는 것을 말함</a:t>
            </a:r>
            <a:endParaRPr kumimoji="0" lang="en-US" altLang="ko-K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5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선물계약의 평가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2</a:t>
            </a:r>
            <a:r>
              <a:rPr lang="en-US" altLang="en-US" sz="2800" b="1" smtClean="0">
                <a:latin typeface="Verdana" pitchFamily="34" charset="0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선도계약의 평가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5345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ko-KR" altLang="en-US" sz="2000" b="1" dirty="0" smtClean="0"/>
              <a:t> 현재 포지션을 취하고 있는 선도계약을 종료시키는 방법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계약을 만기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시점 </a:t>
            </a:r>
            <a:r>
              <a:rPr kumimoji="0" lang="en-US" altLang="ko-KR" sz="2000" b="1" dirty="0" smtClean="0"/>
              <a:t>T)</a:t>
            </a:r>
            <a:r>
              <a:rPr kumimoji="0" lang="ko-KR" altLang="en-US" sz="2000" b="1" dirty="0" smtClean="0"/>
              <a:t>까지 가져간다</a:t>
            </a:r>
            <a:r>
              <a:rPr kumimoji="0" lang="en-US" altLang="ko-KR" sz="2000" b="1" dirty="0" smtClean="0"/>
              <a:t>.</a:t>
            </a:r>
          </a:p>
          <a:p>
            <a:pPr marL="546100" lvl="1" indent="-88900" latinLnBrk="0">
              <a:lnSpc>
                <a:spcPct val="150000"/>
              </a:lnSpc>
              <a:spcBef>
                <a:spcPts val="2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만기 전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시점 </a:t>
            </a:r>
            <a:r>
              <a:rPr kumimoji="0" lang="en-US" altLang="ko-KR" sz="2000" b="1" dirty="0" smtClean="0"/>
              <a:t>t)</a:t>
            </a:r>
            <a:r>
              <a:rPr kumimoji="0" lang="ko-KR" altLang="en-US" sz="2000" b="1" dirty="0" smtClean="0"/>
              <a:t>에 계약을 종료시키려면 반대거래를 하면 된다</a:t>
            </a:r>
            <a:r>
              <a:rPr kumimoji="0" lang="en-US" altLang="ko-KR" sz="2000" b="1" dirty="0" smtClean="0"/>
              <a:t>.</a:t>
            </a:r>
          </a:p>
          <a:p>
            <a:pPr marL="1003300" lvl="2" indent="-88900" latinLnBrk="0">
              <a:lnSpc>
                <a:spcPct val="150000"/>
              </a:lnSpc>
              <a:spcBef>
                <a:spcPts val="2000"/>
              </a:spcBef>
            </a:pPr>
            <a:r>
              <a:rPr kumimoji="0" lang="en-US" altLang="ko-KR" sz="2000" b="1" dirty="0" smtClean="0"/>
              <a:t>(</a:t>
            </a:r>
            <a:r>
              <a:rPr kumimoji="0" lang="en-US" altLang="ko-KR" sz="2000" b="1" dirty="0" err="1" smtClean="0"/>
              <a:t>i</a:t>
            </a:r>
            <a:r>
              <a:rPr kumimoji="0" lang="en-US" altLang="ko-KR" sz="2000" b="1" dirty="0" smtClean="0"/>
              <a:t>) </a:t>
            </a:r>
            <a:r>
              <a:rPr kumimoji="0" lang="ko-KR" altLang="en-US" sz="2000" b="1" dirty="0" smtClean="0"/>
              <a:t>기존계약의 상대방과 반대거래를 하는 형태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50000"/>
              </a:lnSpc>
              <a:spcBef>
                <a:spcPts val="2000"/>
              </a:spcBef>
            </a:pPr>
            <a:r>
              <a:rPr kumimoji="0" lang="en-US" altLang="ko-KR" sz="2000" b="1" dirty="0" smtClean="0"/>
              <a:t>(ii) </a:t>
            </a:r>
            <a:r>
              <a:rPr kumimoji="0" lang="ko-KR" altLang="en-US" sz="2000" b="1" dirty="0" smtClean="0"/>
              <a:t>제</a:t>
            </a:r>
            <a:r>
              <a:rPr kumimoji="0" lang="en-US" altLang="ko-KR" sz="2000" b="1" dirty="0" smtClean="0"/>
              <a:t>3</a:t>
            </a:r>
            <a:r>
              <a:rPr kumimoji="0" lang="ko-KR" altLang="en-US" sz="2000" b="1" dirty="0" smtClean="0"/>
              <a:t>자에게 기존의 계약을 양도하는 형태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50000"/>
              </a:lnSpc>
              <a:spcBef>
                <a:spcPts val="2000"/>
              </a:spcBef>
            </a:pPr>
            <a:r>
              <a:rPr kumimoji="0" lang="en-US" altLang="ko-KR" sz="2000" b="1" dirty="0" smtClean="0"/>
              <a:t>(iii) </a:t>
            </a:r>
            <a:r>
              <a:rPr kumimoji="0" lang="ko-KR" altLang="en-US" sz="2000" b="1" dirty="0" smtClean="0"/>
              <a:t>기존계약과는 별도로</a:t>
            </a:r>
            <a:r>
              <a:rPr kumimoji="0" lang="en-US" altLang="ko-KR" sz="2000" b="1" dirty="0" smtClean="0"/>
              <a:t>, </a:t>
            </a:r>
            <a:r>
              <a:rPr kumimoji="0" lang="ko-KR" altLang="en-US" sz="2000" b="1" dirty="0" smtClean="0"/>
              <a:t>반대포지션에서 제</a:t>
            </a:r>
            <a:r>
              <a:rPr kumimoji="0" lang="en-US" altLang="ko-KR" sz="2000" b="1" dirty="0" smtClean="0"/>
              <a:t>3</a:t>
            </a:r>
            <a:r>
              <a:rPr kumimoji="0" lang="ko-KR" altLang="en-US" sz="2000" b="1" dirty="0" smtClean="0"/>
              <a:t>자와 새로운 계약을 체결하는 형태</a:t>
            </a:r>
            <a:endParaRPr kumimoji="0" lang="en-US" altLang="ko-K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32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5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선물계약의 평가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2</a:t>
            </a:r>
            <a:r>
              <a:rPr lang="en-US" altLang="en-US" sz="2800" b="1" smtClean="0">
                <a:latin typeface="Verdana" pitchFamily="34" charset="0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선도계약의 평가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821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3"/>
              </a:buBlip>
            </a:pPr>
            <a:r>
              <a:rPr kumimoji="0" lang="ko-KR" altLang="en-US" sz="2000" b="1" smtClean="0"/>
              <a:t> 반대거래를 할 경우의 계약의 가치</a:t>
            </a:r>
            <a:endParaRPr kumimoji="0" lang="en-US" altLang="ko-KR" sz="2000" b="1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987400" y="2357430"/>
            <a:ext cx="794231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sz="1600" b="1" dirty="0" smtClean="0"/>
              <a:t> </a:t>
            </a:r>
            <a:r>
              <a:rPr kumimoji="0" lang="en-US" altLang="ko-KR" sz="1600" b="1" dirty="0" err="1" smtClean="0"/>
              <a:t>V</a:t>
            </a:r>
            <a:r>
              <a:rPr kumimoji="0" lang="en-US" altLang="ko-KR" sz="1600" b="1" baseline="-25000" dirty="0" err="1" smtClean="0"/>
              <a:t>τ</a:t>
            </a:r>
            <a:r>
              <a:rPr kumimoji="0" lang="en-US" altLang="ko-KR" sz="1600" b="1" dirty="0" smtClean="0"/>
              <a:t> : </a:t>
            </a:r>
            <a:r>
              <a:rPr kumimoji="0" lang="ko-KR" altLang="en-US" sz="1600" b="1" dirty="0" smtClean="0"/>
              <a:t>시점 </a:t>
            </a:r>
            <a:r>
              <a:rPr kumimoji="0" lang="en-US" altLang="ko-KR" sz="1600" b="1" dirty="0" smtClean="0"/>
              <a:t>0</a:t>
            </a:r>
            <a:r>
              <a:rPr kumimoji="0" lang="ko-KR" altLang="en-US" sz="1600" b="1" dirty="0" smtClean="0"/>
              <a:t>에서 시작되어 시점 </a:t>
            </a:r>
            <a:r>
              <a:rPr kumimoji="0" lang="en-US" altLang="ko-KR" sz="1600" b="1" dirty="0" smtClean="0"/>
              <a:t>T</a:t>
            </a:r>
            <a:r>
              <a:rPr kumimoji="0" lang="ko-KR" altLang="en-US" sz="1600" b="1" dirty="0" smtClean="0"/>
              <a:t>에 만료되는 선도계약의 </a:t>
            </a:r>
            <a:r>
              <a:rPr kumimoji="0" lang="el-GR" altLang="ko-KR" sz="1600" b="1" dirty="0" smtClean="0"/>
              <a:t>τ</a:t>
            </a:r>
            <a:r>
              <a:rPr kumimoji="0" lang="ko-KR" altLang="en-US" sz="1600" b="1" dirty="0" smtClean="0"/>
              <a:t>시점</a:t>
            </a:r>
            <a:r>
              <a:rPr kumimoji="0" lang="en-US" altLang="ko-KR" sz="1600" b="1" dirty="0" smtClean="0"/>
              <a:t>(</a:t>
            </a:r>
            <a:r>
              <a:rPr kumimoji="0" lang="el-GR" altLang="ko-KR" sz="1600" b="1" dirty="0" smtClean="0"/>
              <a:t>τ</a:t>
            </a:r>
            <a:r>
              <a:rPr kumimoji="0" lang="en-US" altLang="ko-KR" sz="1600" b="1" dirty="0" smtClean="0"/>
              <a:t>=0,t,T)</a:t>
            </a:r>
            <a:r>
              <a:rPr kumimoji="0" lang="ko-KR" altLang="en-US" sz="1600" b="1" dirty="0" smtClean="0"/>
              <a:t>에서의 가치</a:t>
            </a:r>
            <a:endParaRPr kumimoji="0" lang="en-US" altLang="ko-KR" sz="1600" b="1" dirty="0" smtClean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2043" y="2857496"/>
            <a:ext cx="7983537" cy="8586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46100" lvl="1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3"/>
              </a:buBlip>
            </a:pPr>
            <a:r>
              <a:rPr kumimoji="0" lang="ko-KR" altLang="en-US" b="1" dirty="0" smtClean="0"/>
              <a:t> 매입자 관점에서 </a:t>
            </a:r>
            <a:r>
              <a:rPr kumimoji="0" lang="el-GR" altLang="ko-KR" b="1" dirty="0" smtClean="0"/>
              <a:t>τ</a:t>
            </a:r>
            <a:r>
              <a:rPr kumimoji="0" lang="ko-KR" altLang="en-US" b="1" dirty="0" smtClean="0"/>
              <a:t>시점에서의 선도계약의 가치는 그 시점에서 기초자산의 가격과 인수</a:t>
            </a:r>
            <a:r>
              <a:rPr kumimoji="0" lang="en-US" altLang="ko-KR" b="1" dirty="0" smtClean="0"/>
              <a:t>(</a:t>
            </a:r>
            <a:r>
              <a:rPr kumimoji="0" lang="ko-KR" altLang="en-US" b="1" dirty="0" smtClean="0"/>
              <a:t>또는 인도</a:t>
            </a:r>
            <a:r>
              <a:rPr kumimoji="0" lang="en-US" altLang="ko-KR" b="1" dirty="0" smtClean="0"/>
              <a:t>)</a:t>
            </a:r>
            <a:r>
              <a:rPr kumimoji="0" lang="ko-KR" altLang="en-US" b="1" dirty="0" smtClean="0"/>
              <a:t>가격의 현가의 차이라고 할 수 있음</a:t>
            </a:r>
            <a:endParaRPr kumimoji="0" lang="en-US" altLang="ko-KR" b="1" dirty="0"/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420938" y="3857628"/>
          <a:ext cx="3140075" cy="1014412"/>
        </p:xfrm>
        <a:graphic>
          <a:graphicData uri="http://schemas.openxmlformats.org/presentationml/2006/ole">
            <p:oleObj spid="_x0000_s39938" name="Equation" r:id="rId4" imgW="1168200" imgH="419040" progId="">
              <p:embed/>
            </p:oleObj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634318" y="4188821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(4.13)</a:t>
            </a:r>
            <a:endParaRPr lang="en-US" altLang="ko-KR" b="1" dirty="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862043" y="4890114"/>
            <a:ext cx="7983537" cy="4431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46100" lvl="1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3"/>
              </a:buBlip>
            </a:pPr>
            <a:r>
              <a:rPr kumimoji="0" lang="ko-KR" altLang="en-US" b="1" dirty="0" smtClean="0"/>
              <a:t> 계약시점</a:t>
            </a:r>
            <a:r>
              <a:rPr kumimoji="0" lang="en-US" altLang="ko-KR" b="1" dirty="0" smtClean="0"/>
              <a:t>(</a:t>
            </a:r>
            <a:r>
              <a:rPr kumimoji="0" lang="el-GR" altLang="ko-KR" b="1" dirty="0" smtClean="0"/>
              <a:t>τ</a:t>
            </a:r>
            <a:r>
              <a:rPr kumimoji="0" lang="en-US" altLang="ko-KR" b="1" dirty="0" smtClean="0"/>
              <a:t>=0)</a:t>
            </a:r>
            <a:r>
              <a:rPr kumimoji="0" lang="ko-KR" altLang="en-US" b="1" dirty="0" smtClean="0"/>
              <a:t>에서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선도계약의 가치는 </a:t>
            </a:r>
            <a:r>
              <a:rPr kumimoji="0" lang="en-US" altLang="ko-KR" b="1" dirty="0" smtClean="0"/>
              <a:t>0 → (</a:t>
            </a:r>
            <a:r>
              <a:rPr kumimoji="0" lang="ko-KR" altLang="en-US" b="1" dirty="0" smtClean="0"/>
              <a:t>식 </a:t>
            </a:r>
            <a:r>
              <a:rPr kumimoji="0" lang="en-US" altLang="ko-KR" b="1" dirty="0" smtClean="0"/>
              <a:t>4.13)</a:t>
            </a:r>
            <a:r>
              <a:rPr kumimoji="0" lang="ko-KR" altLang="en-US" b="1" dirty="0" smtClean="0"/>
              <a:t>에 </a:t>
            </a:r>
            <a:r>
              <a:rPr kumimoji="0" lang="el-GR" altLang="ko-KR" b="1" dirty="0" smtClean="0"/>
              <a:t>τ</a:t>
            </a:r>
            <a:r>
              <a:rPr kumimoji="0" lang="en-US" altLang="ko-KR" b="1" dirty="0" smtClean="0"/>
              <a:t>=0</a:t>
            </a:r>
            <a:r>
              <a:rPr kumimoji="0" lang="ko-KR" altLang="en-US" b="1" dirty="0" smtClean="0"/>
              <a:t>을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대입</a:t>
            </a:r>
            <a:endParaRPr kumimoji="0" lang="en-US" altLang="ko-KR" b="1" dirty="0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2249488" y="5443540"/>
          <a:ext cx="3481387" cy="1014413"/>
        </p:xfrm>
        <a:graphic>
          <a:graphicData uri="http://schemas.openxmlformats.org/presentationml/2006/ole">
            <p:oleObj spid="_x0000_s39940" name="Equation" r:id="rId5" imgW="1295280" imgH="419040" progId="">
              <p:embed/>
            </p:oleObj>
          </a:graphicData>
        </a:graphic>
      </p:graphicFrame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7634318" y="5774747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(4.14)</a:t>
            </a:r>
            <a:endParaRPr lang="en-US" altLang="ko-K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33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5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선물계약의 평가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2</a:t>
            </a:r>
            <a:r>
              <a:rPr lang="en-US" altLang="en-US" sz="2800" b="1" smtClean="0">
                <a:latin typeface="Verdana" pitchFamily="34" charset="0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선도계약의 평가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2043" y="1785926"/>
            <a:ext cx="7983537" cy="172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46100" lvl="1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3"/>
              </a:buBlip>
            </a:pPr>
            <a:r>
              <a:rPr kumimoji="0" lang="ko-KR" altLang="en-US" sz="2000" b="1" dirty="0" smtClean="0"/>
              <a:t> 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식 </a:t>
            </a:r>
            <a:r>
              <a:rPr kumimoji="0" lang="en-US" altLang="ko-KR" sz="2000" b="1" dirty="0" smtClean="0"/>
              <a:t>4.14)</a:t>
            </a:r>
            <a:r>
              <a:rPr kumimoji="0" lang="ko-KR" altLang="en-US" sz="2000" b="1" dirty="0" smtClean="0"/>
              <a:t>는</a:t>
            </a:r>
            <a:r>
              <a:rPr kumimoji="0" lang="en-US" altLang="ko-KR" sz="2000" b="1" dirty="0" smtClean="0"/>
              <a:t> (</a:t>
            </a:r>
            <a:r>
              <a:rPr kumimoji="0" lang="ko-KR" altLang="en-US" sz="2000" b="1" dirty="0" smtClean="0"/>
              <a:t>식</a:t>
            </a:r>
            <a:r>
              <a:rPr kumimoji="0" lang="en-US" altLang="ko-KR" sz="2000" b="1" dirty="0" smtClean="0"/>
              <a:t>4.1)</a:t>
            </a:r>
            <a:r>
              <a:rPr kumimoji="0" lang="ko-KR" altLang="en-US" sz="2000" b="1" dirty="0" smtClean="0"/>
              <a:t>의 현물</a:t>
            </a:r>
            <a:r>
              <a:rPr kumimoji="0" lang="en-US" altLang="ko-KR" sz="2000" b="1" dirty="0" smtClean="0"/>
              <a:t>-</a:t>
            </a:r>
            <a:r>
              <a:rPr kumimoji="0" lang="ko-KR" altLang="en-US" sz="2000" b="1" dirty="0" smtClean="0"/>
              <a:t>선물 등가식과 같은 결과를 나타냄 </a:t>
            </a:r>
            <a:r>
              <a:rPr kumimoji="0" lang="en-US" altLang="ko-KR" sz="2000" b="1" dirty="0" smtClean="0"/>
              <a:t/>
            </a:r>
            <a:br>
              <a:rPr kumimoji="0" lang="en-US" altLang="ko-KR" sz="2000" b="1" dirty="0" smtClean="0"/>
            </a:br>
            <a:r>
              <a:rPr kumimoji="0" lang="ko-KR" altLang="en-US" sz="2000" b="1" dirty="0" smtClean="0"/>
              <a:t>→ 선도가격은 선도계약의 초기가치를 </a:t>
            </a:r>
            <a:r>
              <a:rPr kumimoji="0" lang="en-US" altLang="ko-KR" sz="2000" b="1" dirty="0" smtClean="0"/>
              <a:t>0</a:t>
            </a:r>
            <a:r>
              <a:rPr kumimoji="0" lang="ko-KR" altLang="en-US" sz="2000" b="1" dirty="0" smtClean="0"/>
              <a:t>으로 만드는 인도가격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50000"/>
              </a:lnSpc>
              <a:spcBef>
                <a:spcPts val="2500"/>
              </a:spcBef>
              <a:buFontTx/>
              <a:buBlip>
                <a:blip r:embed="rId3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만기시점</a:t>
            </a:r>
            <a:r>
              <a:rPr kumimoji="0" lang="en-US" altLang="ko-KR" sz="2000" b="1" dirty="0" smtClean="0"/>
              <a:t>(</a:t>
            </a:r>
            <a:r>
              <a:rPr kumimoji="0" lang="el-GR" altLang="ko-KR" sz="2000" b="1" dirty="0" smtClean="0"/>
              <a:t>τ</a:t>
            </a:r>
            <a:r>
              <a:rPr kumimoji="0" lang="en-US" altLang="ko-KR" sz="2000" b="1" dirty="0" smtClean="0"/>
              <a:t>=T)</a:t>
            </a:r>
            <a:r>
              <a:rPr kumimoji="0" lang="ko-KR" altLang="en-US" sz="2000" b="1" dirty="0" smtClean="0"/>
              <a:t>의 계약의 가치 </a:t>
            </a:r>
            <a:endParaRPr kumimoji="0" lang="en-US" altLang="ko-KR" sz="2000" b="1" dirty="0"/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984500" y="3563034"/>
          <a:ext cx="2012950" cy="552450"/>
        </p:xfrm>
        <a:graphic>
          <a:graphicData uri="http://schemas.openxmlformats.org/presentationml/2006/ole">
            <p:oleObj spid="_x0000_s40962" name="Equation" r:id="rId4" imgW="749160" imgH="228600" progId="">
              <p:embed/>
            </p:oleObj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634318" y="3664034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(4.15)</a:t>
            </a:r>
            <a:endParaRPr lang="en-US" altLang="ko-KR" b="1" dirty="0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62043" y="4214477"/>
            <a:ext cx="7983537" cy="22595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03300" lvl="2" indent="-88900" latinLnBrk="0">
              <a:lnSpc>
                <a:spcPct val="150000"/>
              </a:lnSpc>
              <a:spcBef>
                <a:spcPts val="2500"/>
              </a:spcBef>
            </a:pPr>
            <a:r>
              <a:rPr kumimoji="0" lang="ko-KR" altLang="en-US" sz="2000" b="1" dirty="0" smtClean="0"/>
              <a:t>→ </a:t>
            </a:r>
            <a:r>
              <a:rPr kumimoji="0" lang="en-US" altLang="ko-KR" sz="2000" b="1" dirty="0" smtClean="0"/>
              <a:t>(</a:t>
            </a:r>
            <a:r>
              <a:rPr kumimoji="0" lang="ko-KR" altLang="en-US" sz="2000" b="1" dirty="0" smtClean="0"/>
              <a:t>식 </a:t>
            </a:r>
            <a:r>
              <a:rPr kumimoji="0" lang="en-US" altLang="ko-KR" sz="2000" b="1" dirty="0" smtClean="0"/>
              <a:t>4.15)</a:t>
            </a:r>
            <a:r>
              <a:rPr kumimoji="0" lang="ko-KR" altLang="en-US" sz="2000" b="1" dirty="0" smtClean="0"/>
              <a:t>에서 보듯이 만기에서 매입계약의 가치는 매입포지션에서 발생하는 수익과 일치함</a:t>
            </a:r>
            <a:endParaRPr kumimoji="0" lang="en-US" altLang="ko-KR" sz="2000" b="1" dirty="0" smtClean="0"/>
          </a:p>
          <a:p>
            <a:pPr marL="546100" lvl="1" indent="-88900" latinLnBrk="0">
              <a:lnSpc>
                <a:spcPct val="150000"/>
              </a:lnSpc>
              <a:spcBef>
                <a:spcPts val="2500"/>
              </a:spcBef>
              <a:buBlip>
                <a:blip r:embed="rId3"/>
              </a:buBlip>
            </a:pPr>
            <a:r>
              <a:rPr kumimoji="0" lang="ko-KR" altLang="en-US" sz="2000" b="1" dirty="0" smtClean="0"/>
              <a:t> 선도거래에서 매도계약의 가치는 매입계약의 가치와 반대 부호를 가지는 것이라고 보면 됨</a:t>
            </a:r>
            <a:endParaRPr kumimoji="0" lang="en-US" altLang="ko-K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34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5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선물계약의 평가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2</a:t>
            </a:r>
            <a:r>
              <a:rPr lang="en-US" altLang="en-US" sz="2800" b="1" smtClean="0">
                <a:latin typeface="Verdana" pitchFamily="34" charset="0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선도계약의 평가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2043" y="1785926"/>
            <a:ext cx="7983537" cy="2189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46100" lvl="1" indent="-88900" latinLnBrk="0">
              <a:lnSpc>
                <a:spcPct val="11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ko-KR" altLang="en-US" sz="2000" b="1" dirty="0" smtClean="0"/>
              <a:t> 선도거래를 종결하기 위한 형태 </a:t>
            </a:r>
            <a:r>
              <a:rPr kumimoji="0" lang="en-US" altLang="ko-KR" sz="2000" b="1" dirty="0" smtClean="0"/>
              <a:t>(iii)</a:t>
            </a:r>
            <a:r>
              <a:rPr kumimoji="0" lang="ko-KR" altLang="en-US" sz="2000" b="1" dirty="0" smtClean="0"/>
              <a:t>의 반대거래</a:t>
            </a:r>
            <a:endParaRPr kumimoji="0" lang="en-US" altLang="ko-KR" sz="2000" b="1" dirty="0" smtClean="0"/>
          </a:p>
          <a:p>
            <a:pPr marL="1003300" lvl="2" indent="-88900" latinLnBrk="0">
              <a:lnSpc>
                <a:spcPct val="11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시점 </a:t>
            </a:r>
            <a:r>
              <a:rPr kumimoji="0" lang="en-US" altLang="ko-KR" b="1" dirty="0" smtClean="0"/>
              <a:t>0</a:t>
            </a:r>
            <a:r>
              <a:rPr kumimoji="0" lang="ko-KR" altLang="en-US" b="1" dirty="0" smtClean="0"/>
              <a:t>에서 취했던 매입포지션의 만기시점에서의 가치 </a:t>
            </a:r>
            <a:r>
              <a:rPr kumimoji="0" lang="en-US" altLang="ko-KR" b="1" dirty="0" smtClean="0"/>
              <a:t>= S</a:t>
            </a:r>
            <a:r>
              <a:rPr kumimoji="0" lang="en-US" altLang="ko-KR" b="1" baseline="-25000" dirty="0" smtClean="0"/>
              <a:t>T</a:t>
            </a:r>
            <a:r>
              <a:rPr kumimoji="0" lang="en-US" altLang="ko-KR" b="1" dirty="0" smtClean="0"/>
              <a:t>-F</a:t>
            </a:r>
            <a:endParaRPr kumimoji="0" lang="en-US" altLang="ko-KR" b="1" baseline="-25000" dirty="0"/>
          </a:p>
          <a:p>
            <a:pPr marL="1003300" lvl="2" indent="-88900" latinLnBrk="0">
              <a:lnSpc>
                <a:spcPct val="11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시점 </a:t>
            </a:r>
            <a:r>
              <a:rPr kumimoji="0" lang="en-US" altLang="ko-KR" b="1" dirty="0" smtClean="0"/>
              <a:t>t</a:t>
            </a:r>
            <a:r>
              <a:rPr kumimoji="0" lang="ko-KR" altLang="en-US" b="1" dirty="0" smtClean="0"/>
              <a:t>에서 거래한 매도포지션의 만기시점에서의 가치 </a:t>
            </a:r>
            <a:r>
              <a:rPr kumimoji="0" lang="en-US" altLang="ko-KR" b="1" dirty="0" smtClean="0"/>
              <a:t>= F</a:t>
            </a:r>
            <a:r>
              <a:rPr kumimoji="0" lang="en-US" altLang="ko-KR" b="1" baseline="-25000" dirty="0" smtClean="0"/>
              <a:t>t</a:t>
            </a:r>
            <a:r>
              <a:rPr kumimoji="0" lang="en-US" altLang="ko-KR" b="1" dirty="0" smtClean="0"/>
              <a:t>-S</a:t>
            </a:r>
            <a:r>
              <a:rPr kumimoji="0" lang="en-US" altLang="ko-KR" b="1" baseline="-25000" dirty="0" smtClean="0"/>
              <a:t>T</a:t>
            </a:r>
          </a:p>
          <a:p>
            <a:pPr marL="1003300" lvl="2" indent="-88900" latinLnBrk="0">
              <a:lnSpc>
                <a:spcPct val="11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만기시점에 두 포지션의 가치를 합치면 </a:t>
            </a:r>
            <a:r>
              <a:rPr kumimoji="0" lang="en-US" altLang="ko-KR" b="1" dirty="0" smtClean="0"/>
              <a:t>F</a:t>
            </a:r>
            <a:r>
              <a:rPr kumimoji="0" lang="en-US" altLang="ko-KR" b="1" baseline="-25000" dirty="0" smtClean="0"/>
              <a:t>t</a:t>
            </a:r>
            <a:r>
              <a:rPr kumimoji="0" lang="en-US" altLang="ko-KR" b="1" dirty="0" smtClean="0"/>
              <a:t>-F</a:t>
            </a:r>
            <a:r>
              <a:rPr kumimoji="0" lang="ko-KR" altLang="en-US" b="1" dirty="0" smtClean="0"/>
              <a:t>가 되며</a:t>
            </a:r>
            <a:r>
              <a:rPr kumimoji="0" lang="en-US" altLang="ko-KR" b="1" dirty="0" smtClean="0"/>
              <a:t>, </a:t>
            </a:r>
            <a:r>
              <a:rPr kumimoji="0" lang="ko-KR" altLang="en-US" b="1" dirty="0" smtClean="0"/>
              <a:t>이를 </a:t>
            </a:r>
            <a:r>
              <a:rPr kumimoji="0" lang="en-US" altLang="ko-KR" b="1" dirty="0" smtClean="0"/>
              <a:t>t</a:t>
            </a:r>
            <a:r>
              <a:rPr kumimoji="0" lang="ko-KR" altLang="en-US" b="1" dirty="0" smtClean="0"/>
              <a:t>시점에서의 가치로 환산하면 다음 같음</a:t>
            </a:r>
            <a:endParaRPr kumimoji="0" lang="en-US" altLang="ko-KR" b="1" dirty="0" smtClean="0"/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643042" y="4000504"/>
          <a:ext cx="5332433" cy="904571"/>
        </p:xfrm>
        <a:graphic>
          <a:graphicData uri="http://schemas.openxmlformats.org/presentationml/2006/ole">
            <p:oleObj spid="_x0000_s41986" name="Equation" r:id="rId4" imgW="2222280" imgH="419040" progId="">
              <p:embed/>
            </p:oleObj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634318" y="4331703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smtClean="0"/>
              <a:t>(4.16</a:t>
            </a:r>
            <a:r>
              <a:rPr lang="en-US" altLang="ko-KR" b="1" dirty="0" smtClean="0"/>
              <a:t>)</a:t>
            </a:r>
            <a:endParaRPr lang="en-US" altLang="ko-KR" b="1" dirty="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862043" y="5064439"/>
            <a:ext cx="7983537" cy="14665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03300" lvl="2" indent="-88900" latinLnBrk="0">
              <a:lnSpc>
                <a:spcPct val="11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ko-KR" altLang="en-US" b="1" dirty="0" smtClean="0"/>
              <a:t> </a:t>
            </a:r>
            <a:r>
              <a:rPr kumimoji="0" lang="en-US" altLang="ko-KR" b="1" dirty="0" smtClean="0"/>
              <a:t>(</a:t>
            </a:r>
            <a:r>
              <a:rPr kumimoji="0" lang="ko-KR" altLang="en-US" b="1" dirty="0" smtClean="0"/>
              <a:t>식 </a:t>
            </a:r>
            <a:r>
              <a:rPr kumimoji="0" lang="en-US" altLang="ko-KR" b="1" dirty="0" smtClean="0"/>
              <a:t>4.16)</a:t>
            </a:r>
            <a:r>
              <a:rPr kumimoji="0" lang="ko-KR" altLang="en-US" b="1" dirty="0" smtClean="0"/>
              <a:t>은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시점 </a:t>
            </a:r>
            <a:r>
              <a:rPr kumimoji="0" lang="en-US" altLang="ko-KR" b="1" dirty="0" smtClean="0"/>
              <a:t>t</a:t>
            </a:r>
            <a:r>
              <a:rPr kumimoji="0" lang="ko-KR" altLang="en-US" b="1" dirty="0" smtClean="0"/>
              <a:t>에서 </a:t>
            </a:r>
            <a:r>
              <a:rPr kumimoji="0" lang="en-US" altLang="ko-KR" b="1" dirty="0" smtClean="0"/>
              <a:t>(</a:t>
            </a:r>
            <a:r>
              <a:rPr kumimoji="0" lang="ko-KR" altLang="en-US" b="1" dirty="0" smtClean="0"/>
              <a:t>식 </a:t>
            </a:r>
            <a:r>
              <a:rPr kumimoji="0" lang="en-US" altLang="ko-KR" b="1" dirty="0" smtClean="0"/>
              <a:t>4.13)</a:t>
            </a:r>
            <a:r>
              <a:rPr kumimoji="0" lang="ko-KR" altLang="en-US" b="1" dirty="0" smtClean="0"/>
              <a:t>을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적용한 것으로 거래상대방 위험이 없다고 가정하면 결국 형태 </a:t>
            </a:r>
            <a:r>
              <a:rPr kumimoji="0" lang="en-US" altLang="ko-KR" b="1" dirty="0" smtClean="0"/>
              <a:t>(</a:t>
            </a:r>
            <a:r>
              <a:rPr kumimoji="0" lang="en-US" altLang="ko-KR" b="1" dirty="0" err="1" smtClean="0"/>
              <a:t>i</a:t>
            </a:r>
            <a:r>
              <a:rPr kumimoji="0" lang="en-US" altLang="ko-KR" b="1" dirty="0" smtClean="0"/>
              <a:t>)</a:t>
            </a:r>
            <a:r>
              <a:rPr kumimoji="0" lang="ko-KR" altLang="en-US" b="1" dirty="0" smtClean="0"/>
              <a:t>나 </a:t>
            </a:r>
            <a:r>
              <a:rPr kumimoji="0" lang="en-US" altLang="ko-KR" b="1" dirty="0" smtClean="0"/>
              <a:t>(ii)</a:t>
            </a:r>
            <a:r>
              <a:rPr kumimoji="0" lang="ko-KR" altLang="en-US" b="1" dirty="0" smtClean="0"/>
              <a:t>의 반대거래의 결과와 같게 됨</a:t>
            </a:r>
            <a:endParaRPr kumimoji="0" lang="en-US" altLang="ko-KR" b="1" dirty="0" smtClean="0"/>
          </a:p>
          <a:p>
            <a:pPr marL="546100" lvl="1" indent="-88900" latinLnBrk="0">
              <a:lnSpc>
                <a:spcPct val="110000"/>
              </a:lnSpc>
              <a:spcBef>
                <a:spcPts val="1500"/>
              </a:spcBef>
              <a:buFontTx/>
              <a:buBlip>
                <a:blip r:embed="rId3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예제 </a:t>
            </a:r>
            <a:r>
              <a:rPr kumimoji="0" lang="en-US" altLang="ko-KR" b="1" dirty="0" smtClean="0"/>
              <a:t>4-7 </a:t>
            </a:r>
            <a:r>
              <a:rPr kumimoji="0" lang="ko-KR" altLang="en-US" b="1" dirty="0" smtClean="0"/>
              <a:t>참조</a:t>
            </a:r>
            <a:endParaRPr kumimoji="0" lang="en-US" altLang="ko-K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35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5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</a:t>
            </a:r>
            <a:r>
              <a:rPr lang="en-US" altLang="ko-KR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선물계약의 평가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3.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선물계약의 가치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2043" y="1785927"/>
            <a:ext cx="7983537" cy="4975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46100" lvl="1" indent="-88900" latinLnBrk="0">
              <a:spcBef>
                <a:spcPts val="1000"/>
              </a:spcBef>
              <a:buFontTx/>
              <a:buBlip>
                <a:blip r:embed="rId2"/>
              </a:buBlip>
            </a:pPr>
            <a:r>
              <a:rPr kumimoji="0" lang="ko-KR" altLang="en-US" b="1" dirty="0" smtClean="0"/>
              <a:t> 선물거래에서 포지션을 종결시키는 방법</a:t>
            </a:r>
            <a:endParaRPr kumimoji="0" lang="en-US" altLang="ko-KR" b="1" dirty="0" smtClean="0"/>
          </a:p>
          <a:p>
            <a:pPr marL="1003300" lvl="2" indent="-88900" latinLnBrk="0">
              <a:spcBef>
                <a:spcPts val="1000"/>
              </a:spcBef>
            </a:pPr>
            <a:r>
              <a:rPr kumimoji="0" lang="en-US" altLang="ko-KR" b="1" dirty="0" smtClean="0"/>
              <a:t>(</a:t>
            </a:r>
            <a:r>
              <a:rPr kumimoji="0" lang="en-US" altLang="ko-KR" b="1" dirty="0" err="1" smtClean="0"/>
              <a:t>i</a:t>
            </a:r>
            <a:r>
              <a:rPr kumimoji="0" lang="en-US" altLang="ko-KR" b="1" dirty="0" smtClean="0"/>
              <a:t>) </a:t>
            </a:r>
            <a:r>
              <a:rPr kumimoji="0" lang="ko-KR" altLang="en-US" b="1" dirty="0" smtClean="0"/>
              <a:t>만기까지 계약을 보유</a:t>
            </a:r>
            <a:endParaRPr kumimoji="0" lang="en-US" altLang="ko-KR" b="1" dirty="0" smtClean="0"/>
          </a:p>
          <a:p>
            <a:pPr marL="1003300" lvl="2" indent="-88900" latinLnBrk="0">
              <a:spcBef>
                <a:spcPts val="1000"/>
              </a:spcBef>
            </a:pPr>
            <a:r>
              <a:rPr kumimoji="0" lang="en-US" altLang="ko-KR" b="1" dirty="0" smtClean="0"/>
              <a:t>(ii) </a:t>
            </a:r>
            <a:r>
              <a:rPr kumimoji="0" lang="ko-KR" altLang="en-US" b="1" dirty="0" smtClean="0"/>
              <a:t>만기 전에 거래소를 통해 반대거래를 함</a:t>
            </a:r>
            <a:endParaRPr kumimoji="0" lang="en-US" altLang="ko-KR" b="1" dirty="0" smtClean="0"/>
          </a:p>
          <a:p>
            <a:pPr marL="546100" lvl="1" indent="-88900" latinLnBrk="0">
              <a:spcBef>
                <a:spcPts val="1000"/>
              </a:spcBef>
              <a:buFontTx/>
              <a:buBlip>
                <a:blip r:embed="rId2"/>
              </a:buBlip>
            </a:pPr>
            <a:r>
              <a:rPr kumimoji="0" lang="ko-KR" altLang="en-US" b="1" dirty="0" smtClean="0"/>
              <a:t> 선물계약의 가치</a:t>
            </a:r>
            <a:endParaRPr kumimoji="0" lang="en-US" altLang="ko-KR" b="1" dirty="0" smtClean="0"/>
          </a:p>
          <a:p>
            <a:pPr marL="1003300" lvl="2" indent="-88900" latinLnBrk="0">
              <a:spcBef>
                <a:spcPts val="10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일일정산이 일어나므로 일일정산이 일어나기 바로 전과 후의 가치가 달라짐</a:t>
            </a:r>
            <a:endParaRPr kumimoji="0" lang="en-US" altLang="ko-KR" b="1" dirty="0" smtClean="0"/>
          </a:p>
          <a:p>
            <a:pPr marL="1460500" lvl="3" indent="-88900" latinLnBrk="0">
              <a:spcBef>
                <a:spcPts val="10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계약을 개시하는 시점 </a:t>
            </a:r>
            <a:r>
              <a:rPr kumimoji="0" lang="en-US" altLang="ko-KR" b="1" dirty="0" smtClean="0"/>
              <a:t>: </a:t>
            </a:r>
            <a:r>
              <a:rPr kumimoji="0" lang="ko-KR" altLang="en-US" b="1" dirty="0" smtClean="0"/>
              <a:t>선도거래의 경우와 같이 </a:t>
            </a:r>
            <a:r>
              <a:rPr kumimoji="0" lang="en-US" altLang="ko-KR" b="1" dirty="0" smtClean="0"/>
              <a:t>0</a:t>
            </a:r>
            <a:r>
              <a:rPr kumimoji="0" lang="ko-KR" altLang="en-US" b="1" dirty="0" smtClean="0"/>
              <a:t>이 됨</a:t>
            </a:r>
            <a:endParaRPr kumimoji="0" lang="en-US" altLang="ko-KR" b="1" dirty="0" smtClean="0"/>
          </a:p>
          <a:p>
            <a:pPr marL="1460500" lvl="3" indent="-88900" latinLnBrk="0">
              <a:spcBef>
                <a:spcPts val="10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만기까지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매일의 계약의 가치</a:t>
            </a:r>
            <a:endParaRPr kumimoji="0" lang="en-US" altLang="ko-KR" b="1" dirty="0" smtClean="0"/>
          </a:p>
          <a:p>
            <a:pPr marL="1917700" lvl="4" indent="-88900" latinLnBrk="0">
              <a:spcBef>
                <a:spcPts val="1000"/>
              </a:spcBef>
            </a:pPr>
            <a:r>
              <a:rPr kumimoji="0" lang="en-US" altLang="ko-KR" b="1" dirty="0" smtClean="0"/>
              <a:t>(</a:t>
            </a:r>
            <a:r>
              <a:rPr kumimoji="0" lang="en-US" altLang="ko-KR" b="1" dirty="0" err="1" smtClean="0"/>
              <a:t>i</a:t>
            </a:r>
            <a:r>
              <a:rPr kumimoji="0" lang="en-US" altLang="ko-KR" b="1" dirty="0" smtClean="0"/>
              <a:t>) </a:t>
            </a:r>
            <a:r>
              <a:rPr kumimoji="0" lang="ko-KR" altLang="en-US" b="1" dirty="0" smtClean="0"/>
              <a:t>일일정산이 일어나기 직전 </a:t>
            </a:r>
            <a:r>
              <a:rPr kumimoji="0" lang="en-US" altLang="ko-KR" b="1" dirty="0" smtClean="0"/>
              <a:t>: </a:t>
            </a:r>
            <a:r>
              <a:rPr kumimoji="0" lang="ko-KR" altLang="en-US" b="1" dirty="0" smtClean="0"/>
              <a:t>반대거래 시점에서의 가격과 전날 종가와의 차이</a:t>
            </a:r>
            <a:endParaRPr kumimoji="0" lang="en-US" altLang="ko-KR" b="1" dirty="0" smtClean="0"/>
          </a:p>
          <a:p>
            <a:pPr marL="1917700" lvl="4" indent="-88900" latinLnBrk="0">
              <a:spcBef>
                <a:spcPts val="1000"/>
              </a:spcBef>
            </a:pPr>
            <a:r>
              <a:rPr kumimoji="0" lang="en-US" altLang="ko-KR" b="1" dirty="0" smtClean="0"/>
              <a:t>(ii) </a:t>
            </a:r>
            <a:r>
              <a:rPr kumimoji="0" lang="ko-KR" altLang="en-US" b="1" dirty="0" smtClean="0"/>
              <a:t>일일정산이 일어난 직후 </a:t>
            </a:r>
            <a:r>
              <a:rPr kumimoji="0" lang="en-US" altLang="ko-KR" b="1" dirty="0" smtClean="0"/>
              <a:t>: 0</a:t>
            </a:r>
            <a:r>
              <a:rPr kumimoji="0" lang="ko-KR" altLang="en-US" b="1" dirty="0" smtClean="0"/>
              <a:t>이 됨</a:t>
            </a:r>
            <a:endParaRPr kumimoji="0" lang="en-US" altLang="ko-KR" b="1" dirty="0" smtClean="0"/>
          </a:p>
          <a:p>
            <a:pPr marL="1460500" lvl="3" indent="-88900" latinLnBrk="0">
              <a:spcBef>
                <a:spcPts val="10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만기일 </a:t>
            </a:r>
            <a:r>
              <a:rPr kumimoji="0" lang="en-US" altLang="ko-KR" b="1" dirty="0" smtClean="0"/>
              <a:t>: </a:t>
            </a:r>
            <a:r>
              <a:rPr kumimoji="0" lang="ko-KR" altLang="en-US" b="1" dirty="0" smtClean="0"/>
              <a:t>만기까지 매일의 계약의 가치와 동일</a:t>
            </a:r>
            <a:endParaRPr kumimoji="0" lang="en-US" altLang="ko-KR" b="1" dirty="0" smtClean="0"/>
          </a:p>
          <a:p>
            <a:pPr marL="1460500" lvl="3" indent="-88900" latinLnBrk="0">
              <a:spcBef>
                <a:spcPts val="1000"/>
              </a:spcBef>
              <a:buFontTx/>
              <a:buBlip>
                <a:blip r:embed="rId2"/>
              </a:buBlip>
            </a:pPr>
            <a:endParaRPr kumimoji="0" lang="en-US" altLang="ko-K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705584B-1A86-4D4F-A942-4343D0405235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36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53882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latinLnBrk="0">
              <a:spcBef>
                <a:spcPct val="50000"/>
              </a:spcBef>
              <a:buFontTx/>
              <a:buBlip>
                <a:blip r:embed="rId2"/>
              </a:buBlip>
              <a:defRPr/>
            </a:pPr>
            <a:r>
              <a:rPr kumimoji="0" lang="en-US" altLang="ko-KR" sz="2800" b="1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800" b="1">
                <a:latin typeface="HY헤드라인M" pitchFamily="18" charset="-127"/>
                <a:ea typeface="HY헤드라인M" pitchFamily="18" charset="-127"/>
              </a:rPr>
              <a:t>중요용어</a:t>
            </a:r>
          </a:p>
        </p:txBody>
      </p:sp>
      <p:sp>
        <p:nvSpPr>
          <p:cNvPr id="87045" name="Rectangle 12"/>
          <p:cNvSpPr>
            <a:spLocks noChangeArrowheads="1"/>
          </p:cNvSpPr>
          <p:nvPr/>
        </p:nvSpPr>
        <p:spPr bwMode="auto">
          <a:xfrm>
            <a:off x="434975" y="1536718"/>
            <a:ext cx="5280033" cy="489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현물</a:t>
            </a:r>
            <a:r>
              <a:rPr lang="en-US" altLang="ko-KR" sz="1600" b="1" dirty="0" smtClean="0"/>
              <a:t>-</a:t>
            </a:r>
            <a:r>
              <a:rPr lang="ko-KR" altLang="en-US" sz="1600" b="1" dirty="0" smtClean="0"/>
              <a:t>선물 등가식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spot-futures parity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매수차익거래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cash-and-carry arbitrage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매도차익거래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reverse cash-and-carry arbitrage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내재이자율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implied repo rate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공매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short sale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정상백워데이션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normal backwardation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선도계약의 가치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value of forward contract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차익거래불가능영역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no arbitrage bound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콘탱고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contango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23850" y="98425"/>
            <a:ext cx="8640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2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2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4 </a:t>
            </a:r>
            <a:r>
              <a:rPr lang="ko-KR" altLang="en-US" sz="32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장 </a:t>
            </a:r>
            <a:r>
              <a:rPr lang="ko-KR" altLang="en-US" sz="32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선도</a:t>
            </a:r>
            <a:r>
              <a:rPr lang="en-US" altLang="ko-KR" sz="32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32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선물의</a:t>
            </a:r>
            <a:r>
              <a:rPr lang="en-US" altLang="ko-KR" sz="32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2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가격결정과 계약의 평가</a:t>
            </a:r>
            <a:endParaRPr lang="ko-KR" altLang="en-US" sz="32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429257" y="1536718"/>
            <a:ext cx="3714743" cy="489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보유비용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cost of carry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백워데이션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backwardation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편의수익률 </a:t>
            </a:r>
            <a:r>
              <a:rPr lang="en-US" altLang="ko-KR" sz="1600" dirty="0" smtClean="0"/>
              <a:t>convenience yield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거래비용 </a:t>
            </a:r>
            <a:r>
              <a:rPr lang="en-US" altLang="ko-KR" sz="1600" dirty="0" smtClean="0"/>
              <a:t>transaction cost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유사차익거래 </a:t>
            </a:r>
            <a:r>
              <a:rPr lang="en-US" altLang="ko-KR" sz="1600" dirty="0" smtClean="0"/>
              <a:t>quasi-arbitrage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가격결정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pricing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순보유비용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net cost of carry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기대가설</a:t>
            </a:r>
            <a:r>
              <a:rPr lang="en-US" altLang="ko-KR" sz="1600" dirty="0" smtClean="0"/>
              <a:t> expectation hypothesis</a:t>
            </a:r>
          </a:p>
          <a:p>
            <a:pPr marL="342900" indent="-342900">
              <a:lnSpc>
                <a:spcPct val="150000"/>
              </a:lnSpc>
              <a:spcBef>
                <a:spcPts val="15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</a:pPr>
            <a:r>
              <a:rPr lang="ko-KR" altLang="en-US" sz="1600" b="1" dirty="0" smtClean="0"/>
              <a:t>평가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4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9701" name="Text Box 110"/>
          <p:cNvSpPr txBox="1">
            <a:spLocks noChangeArrowheads="1"/>
          </p:cNvSpPr>
          <p:nvPr/>
        </p:nvSpPr>
        <p:spPr bwMode="auto">
          <a:xfrm>
            <a:off x="862013" y="1768475"/>
            <a:ext cx="7920037" cy="35035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lnSpc>
                <a:spcPct val="150000"/>
              </a:lnSpc>
              <a:spcBef>
                <a:spcPts val="20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완전시장에서 선물계약의 만기일인 </a:t>
            </a:r>
            <a:r>
              <a:rPr kumimoji="0" lang="en-US" altLang="ko-KR" sz="2000" b="1" dirty="0" smtClean="0"/>
              <a:t>T</a:t>
            </a:r>
            <a:r>
              <a:rPr kumimoji="0" lang="ko-KR" altLang="en-US" sz="2000" b="1" dirty="0" smtClean="0"/>
              <a:t>시점에서 현물 </a:t>
            </a:r>
            <a:r>
              <a:rPr kumimoji="0" lang="en-US" altLang="ko-KR" sz="2000" b="1" dirty="0" smtClean="0"/>
              <a:t>1</a:t>
            </a:r>
            <a:r>
              <a:rPr kumimoji="0" lang="ko-KR" altLang="en-US" sz="2000" b="1" dirty="0" smtClean="0"/>
              <a:t>단위를 </a:t>
            </a:r>
            <a:r>
              <a:rPr kumimoji="0" lang="en-US" altLang="ko-KR" sz="2000" b="1" dirty="0" smtClean="0"/>
              <a:t/>
            </a:r>
            <a:br>
              <a:rPr kumimoji="0" lang="en-US" altLang="ko-KR" sz="2000" b="1" dirty="0" smtClean="0"/>
            </a:br>
            <a:r>
              <a:rPr kumimoji="0" lang="ko-KR" altLang="en-US" sz="2000" b="1" dirty="0" smtClean="0"/>
              <a:t>확보하기 위한 전략</a:t>
            </a:r>
            <a:endParaRPr kumimoji="0" lang="en-US" altLang="ko-KR" sz="2000" b="1" dirty="0" smtClean="0"/>
          </a:p>
          <a:p>
            <a:pPr marL="725488" lvl="1" indent="-268288">
              <a:lnSpc>
                <a:spcPct val="150000"/>
              </a:lnSpc>
              <a:spcBef>
                <a:spcPts val="20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전략 </a:t>
            </a:r>
            <a:r>
              <a:rPr kumimoji="0" lang="en-US" altLang="ko-KR" sz="2000" b="1" dirty="0" smtClean="0"/>
              <a:t>A : </a:t>
            </a:r>
            <a:r>
              <a:rPr kumimoji="0" lang="ko-KR" altLang="en-US" sz="2000" b="1" dirty="0" smtClean="0"/>
              <a:t>현재시점</a:t>
            </a:r>
            <a:r>
              <a:rPr kumimoji="0" lang="en-US" altLang="ko-KR" sz="2000" b="1" dirty="0" smtClean="0"/>
              <a:t>(</a:t>
            </a:r>
            <a:r>
              <a:rPr kumimoji="0" lang="el-GR" altLang="ko-KR" sz="2000" b="1" dirty="0" smtClean="0"/>
              <a:t>τ</a:t>
            </a:r>
            <a:r>
              <a:rPr kumimoji="0" lang="en-US" altLang="ko-KR" sz="2000" b="1" dirty="0" smtClean="0"/>
              <a:t>=0)</a:t>
            </a:r>
            <a:r>
              <a:rPr kumimoji="0" lang="ko-KR" altLang="en-US" sz="2000" b="1" dirty="0" smtClean="0"/>
              <a:t>에서</a:t>
            </a: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시점 </a:t>
            </a:r>
            <a:r>
              <a:rPr kumimoji="0" lang="en-US" altLang="ko-KR" sz="2000" b="1" dirty="0" smtClean="0"/>
              <a:t>T</a:t>
            </a:r>
            <a:r>
              <a:rPr kumimoji="0" lang="ko-KR" altLang="en-US" sz="2000" b="1" dirty="0" smtClean="0"/>
              <a:t>에 만기가 도래하는 </a:t>
            </a:r>
            <a:r>
              <a:rPr kumimoji="0" lang="en-US" altLang="ko-KR" sz="2000" b="1" dirty="0" smtClean="0"/>
              <a:t/>
            </a:r>
            <a:br>
              <a:rPr kumimoji="0" lang="en-US" altLang="ko-KR" sz="2000" b="1" dirty="0" smtClean="0"/>
            </a:br>
            <a:r>
              <a:rPr kumimoji="0" lang="ko-KR" altLang="en-US" sz="2000" b="1" dirty="0" smtClean="0"/>
              <a:t>선물계약 </a:t>
            </a:r>
            <a:r>
              <a:rPr kumimoji="0" lang="en-US" altLang="ko-KR" sz="2000" b="1" dirty="0" smtClean="0"/>
              <a:t>1</a:t>
            </a:r>
            <a:r>
              <a:rPr kumimoji="0" lang="ko-KR" altLang="en-US" sz="2000" b="1" dirty="0" smtClean="0"/>
              <a:t>단위 매입</a:t>
            </a:r>
            <a:endParaRPr kumimoji="0" lang="en-US" altLang="ko-KR" sz="2000" b="1" dirty="0" smtClean="0"/>
          </a:p>
          <a:p>
            <a:pPr marL="725488" lvl="1" indent="-268288">
              <a:lnSpc>
                <a:spcPct val="150000"/>
              </a:lnSpc>
              <a:spcBef>
                <a:spcPts val="3000"/>
              </a:spcBef>
              <a:buFont typeface="Wingdings" pitchFamily="2" charset="2"/>
              <a:buBlip>
                <a:blip r:embed="rId2"/>
              </a:buBlip>
            </a:pPr>
            <a:r>
              <a:rPr kumimoji="0" lang="ko-KR" altLang="en-US" sz="2000" b="1" dirty="0" smtClean="0"/>
              <a:t>전략 </a:t>
            </a:r>
            <a:r>
              <a:rPr kumimoji="0" lang="en-US" altLang="ko-KR" sz="2000" b="1" dirty="0" smtClean="0"/>
              <a:t>B : </a:t>
            </a:r>
            <a:r>
              <a:rPr kumimoji="0" lang="ko-KR" altLang="en-US" sz="2000" b="1" dirty="0" smtClean="0"/>
              <a:t>현재시점</a:t>
            </a:r>
            <a:r>
              <a:rPr kumimoji="0" lang="en-US" altLang="ko-KR" sz="2000" b="1" dirty="0" smtClean="0"/>
              <a:t>(</a:t>
            </a:r>
            <a:r>
              <a:rPr kumimoji="0" lang="el-GR" altLang="ko-KR" sz="2000" b="1" dirty="0" smtClean="0"/>
              <a:t>τ</a:t>
            </a:r>
            <a:r>
              <a:rPr kumimoji="0" lang="en-US" altLang="ko-KR" sz="2000" b="1" dirty="0" smtClean="0"/>
              <a:t>=0)</a:t>
            </a:r>
            <a:r>
              <a:rPr kumimoji="0" lang="ko-KR" altLang="en-US" sz="2000" b="1" dirty="0" smtClean="0"/>
              <a:t>에서 현재의 현물가격에 해당하는 </a:t>
            </a:r>
            <a:r>
              <a:rPr kumimoji="0" lang="en-US" altLang="ko-KR" sz="2000" b="1" dirty="0" smtClean="0"/>
              <a:t/>
            </a:r>
            <a:br>
              <a:rPr kumimoji="0" lang="en-US" altLang="ko-KR" sz="2000" b="1" dirty="0" smtClean="0"/>
            </a:br>
            <a:r>
              <a:rPr kumimoji="0" lang="ko-KR" altLang="en-US" sz="2000" b="1" dirty="0" smtClean="0"/>
              <a:t>금액을 차입하여 현물 </a:t>
            </a:r>
            <a:r>
              <a:rPr kumimoji="0" lang="en-US" altLang="ko-KR" sz="2000" b="1" dirty="0" smtClean="0"/>
              <a:t>1</a:t>
            </a:r>
            <a:r>
              <a:rPr kumimoji="0" lang="ko-KR" altLang="en-US" sz="2000" b="1" dirty="0" smtClean="0"/>
              <a:t>단위를 매입한 후 시점 </a:t>
            </a:r>
            <a:r>
              <a:rPr kumimoji="0" lang="en-US" altLang="ko-KR" sz="2000" b="1" dirty="0" smtClean="0"/>
              <a:t>T</a:t>
            </a:r>
            <a:r>
              <a:rPr kumimoji="0" lang="ko-KR" altLang="en-US" sz="2000" b="1" dirty="0" smtClean="0"/>
              <a:t>까지 보유</a:t>
            </a:r>
            <a:endParaRPr kumimoji="0" lang="en-US" altLang="ko-KR" sz="2000" b="1" dirty="0"/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가격결정모형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5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가격결정모형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428728" y="2344730"/>
          <a:ext cx="7056121" cy="215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6143"/>
                <a:gridCol w="1752918"/>
                <a:gridCol w="1217930"/>
                <a:gridCol w="1929130"/>
              </a:tblGrid>
              <a:tr h="37084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전략</a:t>
                      </a:r>
                      <a:endParaRPr lang="ko-KR" altLang="en-US" b="1" dirty="0"/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현  금  </a:t>
                      </a:r>
                      <a:r>
                        <a:rPr lang="ko-KR" altLang="en-US" b="1" dirty="0" err="1" smtClean="0"/>
                        <a:t>흐</a:t>
                      </a:r>
                      <a:r>
                        <a:rPr lang="ko-KR" altLang="en-US" b="1" dirty="0" smtClean="0"/>
                        <a:t>  </a:t>
                      </a:r>
                      <a:r>
                        <a:rPr lang="ko-KR" altLang="en-US" b="1" dirty="0" err="1" smtClean="0"/>
                        <a:t>름</a:t>
                      </a:r>
                      <a:endParaRPr lang="ko-KR" altLang="en-US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현재시점</a:t>
                      </a:r>
                      <a:r>
                        <a:rPr lang="en-US" altLang="ko-KR" b="1" dirty="0" smtClean="0"/>
                        <a:t>(</a:t>
                      </a:r>
                      <a:r>
                        <a:rPr lang="el-GR" altLang="ko-KR" b="1" dirty="0" smtClean="0"/>
                        <a:t>τ</a:t>
                      </a:r>
                      <a:r>
                        <a:rPr lang="en-US" altLang="ko-KR" b="1" dirty="0" smtClean="0"/>
                        <a:t>=0)</a:t>
                      </a:r>
                      <a:endParaRPr lang="ko-KR" altLang="en-US" b="1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만기시점</a:t>
                      </a:r>
                      <a:endParaRPr lang="ko-KR" altLang="en-US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유 출</a:t>
                      </a:r>
                      <a:endParaRPr lang="ko-KR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유 입</a:t>
                      </a:r>
                      <a:endParaRPr lang="ko-KR" altLang="en-US" b="1" dirty="0"/>
                    </a:p>
                  </a:txBody>
                  <a:tcPr anchor="ctr">
                    <a:noFill/>
                  </a:tcPr>
                </a:tc>
              </a:tr>
              <a:tr h="1043320">
                <a:tc>
                  <a:txBody>
                    <a:bodyPr/>
                    <a:lstStyle/>
                    <a:p>
                      <a:pPr algn="l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A : </a:t>
                      </a:r>
                      <a:r>
                        <a:rPr lang="ko-KR" altLang="en-US" dirty="0" smtClean="0"/>
                        <a:t>선물매입</a:t>
                      </a:r>
                      <a:endParaRPr lang="en-US" altLang="ko-KR" dirty="0" smtClean="0"/>
                    </a:p>
                    <a:p>
                      <a:pPr algn="l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B</a:t>
                      </a:r>
                      <a:r>
                        <a:rPr lang="en-US" altLang="ko-KR" baseline="0" dirty="0" smtClean="0"/>
                        <a:t> : </a:t>
                      </a:r>
                      <a:r>
                        <a:rPr lang="ko-KR" altLang="en-US" baseline="0" dirty="0" smtClean="0"/>
                        <a:t>차입</a:t>
                      </a:r>
                      <a:r>
                        <a:rPr lang="en-US" altLang="ko-KR" baseline="0" dirty="0" smtClean="0"/>
                        <a:t>+</a:t>
                      </a:r>
                      <a:r>
                        <a:rPr lang="ko-KR" altLang="en-US" baseline="0" dirty="0" smtClean="0"/>
                        <a:t>현물매입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0</a:t>
                      </a:r>
                    </a:p>
                    <a:p>
                      <a:pPr algn="ctr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+S-S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-F</a:t>
                      </a:r>
                    </a:p>
                    <a:p>
                      <a:pPr algn="ctr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-S·(1+r)</a:t>
                      </a:r>
                      <a:r>
                        <a:rPr lang="en-US" altLang="ko-KR" baseline="30000" dirty="0" smtClean="0"/>
                        <a:t>T</a:t>
                      </a:r>
                      <a:endParaRPr lang="ko-KR" altLang="en-US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+S</a:t>
                      </a:r>
                      <a:r>
                        <a:rPr lang="en-US" altLang="ko-KR" baseline="-25000" dirty="0" smtClean="0"/>
                        <a:t>T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현물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단위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>
                        <a:spcBef>
                          <a:spcPts val="1000"/>
                        </a:spcBef>
                      </a:pPr>
                      <a:r>
                        <a:rPr lang="en-US" altLang="ko-KR" dirty="0" smtClean="0"/>
                        <a:t>+S</a:t>
                      </a:r>
                      <a:r>
                        <a:rPr lang="en-US" altLang="ko-KR" baseline="-25000" dirty="0" smtClean="0"/>
                        <a:t>T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현물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단위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395522" y="5702316"/>
          <a:ext cx="2863850" cy="655638"/>
        </p:xfrm>
        <a:graphic>
          <a:graphicData uri="http://schemas.openxmlformats.org/presentationml/2006/ole">
            <p:oleObj spid="_x0000_s1027" name="Equation" r:id="rId3" imgW="901440" imgH="228600" progId="">
              <p:embed/>
            </p:oleObj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647018" y="5846779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smtClean="0"/>
              <a:t>(4.1</a:t>
            </a:r>
            <a:r>
              <a:rPr lang="en-US" altLang="ko-KR" b="1" dirty="0"/>
              <a:t>)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Text Box 110"/>
          <p:cNvSpPr txBox="1">
            <a:spLocks noChangeArrowheads="1"/>
          </p:cNvSpPr>
          <p:nvPr/>
        </p:nvSpPr>
        <p:spPr bwMode="auto">
          <a:xfrm>
            <a:off x="862013" y="1803872"/>
            <a:ext cx="7920037" cy="4821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lnSpc>
                <a:spcPct val="150000"/>
              </a:lnSpc>
              <a:spcBef>
                <a:spcPts val="2000"/>
              </a:spcBef>
              <a:buBlip>
                <a:blip r:embed="rId4"/>
              </a:buBlip>
            </a:pPr>
            <a:r>
              <a:rPr kumimoji="0" lang="ko-KR" altLang="en-US" sz="2000" b="1" dirty="0" smtClean="0"/>
              <a:t>거래에 수반되는 현금흐름</a:t>
            </a:r>
            <a:endParaRPr kumimoji="0" lang="en-US" altLang="ko-KR" sz="2000" b="1" dirty="0" smtClean="0"/>
          </a:p>
        </p:txBody>
      </p:sp>
      <p:sp>
        <p:nvSpPr>
          <p:cNvPr id="15" name="Text Box 110"/>
          <p:cNvSpPr txBox="1">
            <a:spLocks noChangeArrowheads="1"/>
          </p:cNvSpPr>
          <p:nvPr/>
        </p:nvSpPr>
        <p:spPr bwMode="auto">
          <a:xfrm>
            <a:off x="862013" y="4586522"/>
            <a:ext cx="7920037" cy="9437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lnSpc>
                <a:spcPct val="150000"/>
              </a:lnSpc>
              <a:spcBef>
                <a:spcPts val="2000"/>
              </a:spcBef>
              <a:buBlip>
                <a:blip r:embed="rId4"/>
              </a:buBlip>
            </a:pPr>
            <a:r>
              <a:rPr kumimoji="0" lang="ko-KR" altLang="en-US" sz="2000" b="1" dirty="0" smtClean="0"/>
              <a:t>무차익원리</a:t>
            </a:r>
            <a:r>
              <a:rPr kumimoji="0" lang="en-US" altLang="ko-KR" sz="2000" b="1" dirty="0" smtClean="0"/>
              <a:t>(no arbitrage principle)</a:t>
            </a:r>
            <a:r>
              <a:rPr kumimoji="0" lang="ko-KR" altLang="en-US" sz="2000" b="1" dirty="0" smtClean="0"/>
              <a:t>에 의하면 미래수익이 같은 </a:t>
            </a:r>
            <a:r>
              <a:rPr kumimoji="0" lang="en-US" altLang="ko-KR" sz="2000" b="1" dirty="0" smtClean="0"/>
              <a:t/>
            </a:r>
            <a:br>
              <a:rPr kumimoji="0" lang="en-US" altLang="ko-KR" sz="2000" b="1" dirty="0" smtClean="0"/>
            </a:br>
            <a:r>
              <a:rPr kumimoji="0" lang="ko-KR" altLang="en-US" sz="2000" b="1" dirty="0" smtClean="0"/>
              <a:t>두 전략에 수반되는 비용은 같아야 함</a:t>
            </a:r>
            <a:endParaRPr kumimoji="0" lang="en-US" altLang="ko-K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6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Verdana" pitchFamily="34" charset="0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가격결정모형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1214414" y="2962686"/>
          <a:ext cx="3468687" cy="692150"/>
        </p:xfrm>
        <a:graphic>
          <a:graphicData uri="http://schemas.openxmlformats.org/presentationml/2006/ole">
            <p:oleObj spid="_x0000_s2050" name="Equation" r:id="rId3" imgW="1091880" imgH="241200" progId="">
              <p:embed/>
            </p:oleObj>
          </a:graphicData>
        </a:graphic>
      </p:graphicFrame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7634318" y="3124608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(4.2)</a:t>
            </a:r>
            <a:endParaRPr lang="en-US" altLang="ko-KR" b="1" dirty="0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spcBef>
                <a:spcPct val="50000"/>
              </a:spcBef>
              <a:buFontTx/>
              <a:buBlip>
                <a:blip r:embed="rId4"/>
              </a:buBlip>
            </a:pPr>
            <a:r>
              <a:rPr kumimoji="0" lang="en-US" altLang="ko-KR" sz="2000" b="1" dirty="0"/>
              <a:t> </a:t>
            </a:r>
            <a:r>
              <a:rPr kumimoji="0" lang="ko-KR" altLang="en-US" sz="2000" b="1" dirty="0" smtClean="0"/>
              <a:t>현물</a:t>
            </a:r>
            <a:r>
              <a:rPr kumimoji="0" lang="en-US" altLang="ko-KR" sz="2000" b="1" dirty="0" smtClean="0"/>
              <a:t>-</a:t>
            </a:r>
            <a:r>
              <a:rPr kumimoji="0" lang="ko-KR" altLang="en-US" sz="2000" b="1" dirty="0" smtClean="0"/>
              <a:t>선물 등가식</a:t>
            </a:r>
            <a:r>
              <a:rPr kumimoji="0" lang="en-US" altLang="ko-KR" sz="2000" b="1" dirty="0" smtClean="0"/>
              <a:t>(spot-futures parity) </a:t>
            </a:r>
            <a:r>
              <a:rPr kumimoji="0" lang="ko-KR" altLang="en-US" sz="2000" b="1" dirty="0" smtClean="0"/>
              <a:t>또는 보유비용모형</a:t>
            </a:r>
            <a:r>
              <a:rPr kumimoji="0" lang="en-US" altLang="ko-KR" sz="2000" b="1" dirty="0" smtClean="0"/>
              <a:t>(cost-of-carry model)</a:t>
            </a:r>
            <a:endParaRPr kumimoji="0" lang="en-US" altLang="ko-KR" b="1" dirty="0"/>
          </a:p>
        </p:txBody>
      </p:sp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4737100" y="3016661"/>
          <a:ext cx="2136775" cy="584200"/>
        </p:xfrm>
        <a:graphic>
          <a:graphicData uri="http://schemas.openxmlformats.org/presentationml/2006/ole">
            <p:oleObj spid="_x0000_s2052" name="Equation" r:id="rId5" imgW="672840" imgH="203040" progId="">
              <p:embed/>
            </p:oleObj>
          </a:graphicData>
        </a:graphic>
      </p:graphicFrame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862043" y="4143380"/>
            <a:ext cx="7983537" cy="1436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46100" lvl="1" indent="-88900" latinLnBrk="0">
              <a:spcBef>
                <a:spcPts val="2000"/>
              </a:spcBef>
              <a:buFontTx/>
              <a:buBlip>
                <a:blip r:embed="rId4"/>
              </a:buBlip>
            </a:pPr>
            <a:r>
              <a:rPr kumimoji="0" lang="en-US" altLang="ko-KR" b="1" dirty="0"/>
              <a:t> </a:t>
            </a:r>
            <a:r>
              <a:rPr kumimoji="0" lang="ko-KR" altLang="en-US" b="1" dirty="0" smtClean="0"/>
              <a:t>이자율이 </a:t>
            </a:r>
            <a:r>
              <a:rPr kumimoji="0" lang="en-US" altLang="ko-KR" b="1" dirty="0" smtClean="0"/>
              <a:t>(+)</a:t>
            </a:r>
            <a:r>
              <a:rPr kumimoji="0" lang="ko-KR" altLang="en-US" b="1" dirty="0" smtClean="0"/>
              <a:t>인 한 만기 전</a:t>
            </a:r>
            <a:r>
              <a:rPr kumimoji="0" lang="en-US" altLang="ko-KR" b="1" dirty="0" smtClean="0"/>
              <a:t>(t&lt;T) </a:t>
            </a:r>
            <a:r>
              <a:rPr kumimoji="0" lang="ko-KR" altLang="en-US" b="1" dirty="0" smtClean="0"/>
              <a:t>선물가격은 현물가격보다 크다</a:t>
            </a:r>
            <a:r>
              <a:rPr kumimoji="0" lang="en-US" altLang="ko-KR" b="1" dirty="0" smtClean="0"/>
              <a:t>. (F</a:t>
            </a:r>
            <a:r>
              <a:rPr kumimoji="0" lang="en-US" altLang="ko-KR" b="1" baseline="-25000" dirty="0" smtClean="0"/>
              <a:t>t</a:t>
            </a:r>
            <a:r>
              <a:rPr kumimoji="0" lang="en-US" altLang="ko-KR" b="1" dirty="0" smtClean="0"/>
              <a:t>&gt;S</a:t>
            </a:r>
            <a:r>
              <a:rPr kumimoji="0" lang="en-US" altLang="ko-KR" b="1" baseline="-25000" dirty="0" smtClean="0"/>
              <a:t>t</a:t>
            </a:r>
            <a:r>
              <a:rPr kumimoji="0" lang="en-US" altLang="ko-KR" b="1" dirty="0" smtClean="0"/>
              <a:t>)</a:t>
            </a:r>
          </a:p>
          <a:p>
            <a:pPr marL="546100" lvl="1" indent="-88900" latinLnBrk="0">
              <a:spcBef>
                <a:spcPts val="2000"/>
              </a:spcBef>
              <a:buFontTx/>
              <a:buBlip>
                <a:blip r:embed="rId4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만기시점에서의 선물가격과 현물가격은 같다</a:t>
            </a:r>
            <a:r>
              <a:rPr kumimoji="0" lang="en-US" altLang="ko-KR" b="1" dirty="0" smtClean="0"/>
              <a:t>.(F</a:t>
            </a:r>
            <a:r>
              <a:rPr kumimoji="0" lang="en-US" altLang="ko-KR" b="1" baseline="-25000" dirty="0" smtClean="0"/>
              <a:t>T</a:t>
            </a:r>
            <a:r>
              <a:rPr kumimoji="0" lang="en-US" altLang="ko-KR" b="1" dirty="0" smtClean="0"/>
              <a:t>=S</a:t>
            </a:r>
            <a:r>
              <a:rPr kumimoji="0" lang="en-US" altLang="ko-KR" b="1" baseline="-25000" dirty="0" smtClean="0"/>
              <a:t>T</a:t>
            </a:r>
            <a:r>
              <a:rPr kumimoji="0" lang="en-US" altLang="ko-KR" b="1" dirty="0" smtClean="0"/>
              <a:t>)</a:t>
            </a:r>
          </a:p>
          <a:p>
            <a:pPr marL="546100" lvl="1" indent="-88900" latinLnBrk="0">
              <a:spcBef>
                <a:spcPts val="2000"/>
              </a:spcBef>
              <a:buFontTx/>
              <a:buBlip>
                <a:blip r:embed="rId4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이자율이 일정하면 선물가격과 현물가격은 같은 방향으로 움직인다</a:t>
            </a:r>
            <a:r>
              <a:rPr kumimoji="0" lang="en-US" altLang="ko-KR" b="1" dirty="0" smtClean="0"/>
              <a:t>.</a:t>
            </a:r>
            <a:endParaRPr kumimoji="0" lang="en-US" altLang="ko-KR" b="1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000100" y="2956830"/>
            <a:ext cx="7858180" cy="714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7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860425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2.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선물계약의 합성 </a:t>
            </a:r>
            <a:r>
              <a:rPr lang="en-US" altLang="ko-KR" sz="2300" b="1" dirty="0" smtClean="0">
                <a:latin typeface="Verdana" pitchFamily="34" charset="0"/>
                <a:ea typeface="HY헤드라인M" pitchFamily="18" charset="-127"/>
              </a:rPr>
              <a:t>: </a:t>
            </a:r>
            <a:r>
              <a:rPr lang="ko-KR" altLang="en-US" sz="2300" b="1" dirty="0" smtClean="0">
                <a:latin typeface="Verdana" pitchFamily="34" charset="0"/>
                <a:ea typeface="HY헤드라인M" pitchFamily="18" charset="-127"/>
              </a:rPr>
              <a:t>현물</a:t>
            </a:r>
            <a:r>
              <a:rPr lang="en-US" altLang="ko-KR" sz="2300" b="1" dirty="0" smtClean="0">
                <a:latin typeface="Verdana" pitchFamily="34" charset="0"/>
                <a:ea typeface="HY헤드라인M" pitchFamily="18" charset="-127"/>
              </a:rPr>
              <a:t>-</a:t>
            </a:r>
            <a:r>
              <a:rPr lang="ko-KR" altLang="en-US" sz="2300" b="1" dirty="0" smtClean="0">
                <a:latin typeface="Verdana" pitchFamily="34" charset="0"/>
                <a:ea typeface="HY헤드라인M" pitchFamily="18" charset="-127"/>
              </a:rPr>
              <a:t>선물 등가식의 투자전략의 관계</a:t>
            </a:r>
            <a:endParaRPr lang="en-US" altLang="en-US" sz="23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459022" y="2122478"/>
            <a:ext cx="4197380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algn="ctr" latinLnBrk="0">
              <a:spcBef>
                <a:spcPct val="50000"/>
              </a:spcBef>
            </a:pPr>
            <a:r>
              <a:rPr kumimoji="0" lang="ko-KR" altLang="en-US" sz="1600" b="1" dirty="0" smtClean="0"/>
              <a:t>선물매입 ≡ 차입</a:t>
            </a:r>
            <a:r>
              <a:rPr kumimoji="0" lang="en-US" altLang="ko-KR" sz="1600" b="1" dirty="0" smtClean="0"/>
              <a:t>+</a:t>
            </a:r>
            <a:r>
              <a:rPr kumimoji="0" lang="ko-KR" altLang="en-US" b="1" dirty="0" smtClean="0"/>
              <a:t>현물매입</a:t>
            </a:r>
            <a:endParaRPr kumimoji="0" lang="en-US" altLang="ko-KR" b="1" dirty="0" smtClean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705756" y="2128684"/>
            <a:ext cx="1223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dirty="0" smtClean="0"/>
              <a:t>(4.3a)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714348" y="3783271"/>
            <a:ext cx="7715304" cy="25032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 algn="ctr" latinLnBrk="0">
              <a:spcBef>
                <a:spcPts val="2000"/>
              </a:spcBef>
            </a:pPr>
            <a:r>
              <a:rPr kumimoji="0" lang="ko-KR" altLang="en-US" b="1" dirty="0" smtClean="0"/>
              <a:t>선물매입 ≡ 대출 </a:t>
            </a:r>
            <a:r>
              <a:rPr kumimoji="0" lang="en-US" altLang="ko-KR" b="1" dirty="0" smtClean="0"/>
              <a:t>+ </a:t>
            </a:r>
            <a:r>
              <a:rPr kumimoji="0" lang="ko-KR" altLang="en-US" b="1" dirty="0" smtClean="0"/>
              <a:t>현물공매</a:t>
            </a:r>
            <a:endParaRPr kumimoji="0" lang="en-US" altLang="ko-KR" b="1" dirty="0" smtClean="0"/>
          </a:p>
          <a:p>
            <a:pPr marL="88900" indent="-88900" algn="ctr" latinLnBrk="0">
              <a:spcBef>
                <a:spcPts val="2000"/>
              </a:spcBef>
            </a:pPr>
            <a:r>
              <a:rPr kumimoji="0" lang="ko-KR" altLang="en-US" b="1" dirty="0" smtClean="0"/>
              <a:t>현물매입 ≡ 대출 </a:t>
            </a:r>
            <a:r>
              <a:rPr kumimoji="0" lang="en-US" altLang="ko-KR" b="1" dirty="0" smtClean="0"/>
              <a:t>+ </a:t>
            </a:r>
            <a:r>
              <a:rPr kumimoji="0" lang="ko-KR" altLang="en-US" b="1" dirty="0" smtClean="0"/>
              <a:t>선물매입</a:t>
            </a:r>
            <a:endParaRPr kumimoji="0" lang="en-US" altLang="ko-KR" b="1" dirty="0" smtClean="0"/>
          </a:p>
          <a:p>
            <a:pPr marL="88900" indent="-88900" algn="ctr" latinLnBrk="0">
              <a:spcBef>
                <a:spcPts val="2000"/>
              </a:spcBef>
            </a:pPr>
            <a:r>
              <a:rPr kumimoji="0" lang="ko-KR" altLang="en-US" b="1" dirty="0" smtClean="0"/>
              <a:t>현물공매 ≡ 차입 </a:t>
            </a:r>
            <a:r>
              <a:rPr kumimoji="0" lang="en-US" altLang="ko-KR" b="1" dirty="0" smtClean="0"/>
              <a:t>+ </a:t>
            </a:r>
            <a:r>
              <a:rPr kumimoji="0" lang="ko-KR" altLang="en-US" b="1" dirty="0" smtClean="0"/>
              <a:t>선물매도</a:t>
            </a:r>
            <a:endParaRPr kumimoji="0" lang="en-US" altLang="ko-KR" b="1" dirty="0" smtClean="0"/>
          </a:p>
          <a:p>
            <a:pPr marL="88900" indent="-88900" algn="ctr" latinLnBrk="0">
              <a:spcBef>
                <a:spcPts val="2000"/>
              </a:spcBef>
            </a:pPr>
            <a:r>
              <a:rPr kumimoji="0" lang="ko-KR" altLang="en-US" b="1" dirty="0" smtClean="0"/>
              <a:t>대출</a:t>
            </a:r>
            <a:r>
              <a:rPr kumimoji="0" lang="en-US" altLang="ko-KR" b="1" dirty="0" smtClean="0"/>
              <a:t>(</a:t>
            </a:r>
            <a:r>
              <a:rPr kumimoji="0" lang="ko-KR" altLang="en-US" b="1" dirty="0" err="1" smtClean="0"/>
              <a:t>무위험채권</a:t>
            </a:r>
            <a:r>
              <a:rPr kumimoji="0" lang="ko-KR" altLang="en-US" b="1" dirty="0" smtClean="0"/>
              <a:t> 매입</a:t>
            </a:r>
            <a:r>
              <a:rPr kumimoji="0" lang="en-US" altLang="ko-KR" b="1" dirty="0" smtClean="0"/>
              <a:t>) ≡ </a:t>
            </a:r>
            <a:r>
              <a:rPr kumimoji="0" lang="ko-KR" altLang="en-US" b="1" dirty="0" smtClean="0"/>
              <a:t>현물매입 </a:t>
            </a:r>
            <a:r>
              <a:rPr kumimoji="0" lang="en-US" altLang="ko-KR" b="1" dirty="0" smtClean="0"/>
              <a:t>+ </a:t>
            </a:r>
            <a:r>
              <a:rPr kumimoji="0" lang="ko-KR" altLang="en-US" b="1" dirty="0" smtClean="0"/>
              <a:t>선물매도</a:t>
            </a:r>
            <a:endParaRPr kumimoji="0" lang="en-US" altLang="ko-KR" b="1" dirty="0" smtClean="0"/>
          </a:p>
          <a:p>
            <a:pPr marL="88900" indent="-88900" algn="ctr" latinLnBrk="0">
              <a:spcBef>
                <a:spcPts val="2000"/>
              </a:spcBef>
            </a:pPr>
            <a:r>
              <a:rPr kumimoji="0" lang="ko-KR" altLang="en-US" b="1" dirty="0" smtClean="0"/>
              <a:t>차입</a:t>
            </a:r>
            <a:r>
              <a:rPr kumimoji="0" lang="en-US" altLang="ko-KR" b="1" dirty="0" smtClean="0"/>
              <a:t>(</a:t>
            </a:r>
            <a:r>
              <a:rPr kumimoji="0" lang="ko-KR" altLang="en-US" b="1" dirty="0" err="1" smtClean="0"/>
              <a:t>무위험채권</a:t>
            </a:r>
            <a:r>
              <a:rPr kumimoji="0" lang="ko-KR" altLang="en-US" b="1" dirty="0" smtClean="0"/>
              <a:t> 발행</a:t>
            </a:r>
            <a:r>
              <a:rPr kumimoji="0" lang="en-US" altLang="ko-KR" b="1" dirty="0" smtClean="0"/>
              <a:t>) ≡ </a:t>
            </a:r>
            <a:r>
              <a:rPr kumimoji="0" lang="ko-KR" altLang="en-US" b="1" dirty="0" smtClean="0"/>
              <a:t>현물공매 </a:t>
            </a:r>
            <a:r>
              <a:rPr kumimoji="0" lang="en-US" altLang="ko-KR" b="1" dirty="0" smtClean="0"/>
              <a:t>+ </a:t>
            </a:r>
            <a:r>
              <a:rPr kumimoji="0" lang="ko-KR" altLang="en-US" b="1" dirty="0" smtClean="0"/>
              <a:t>선물매입</a:t>
            </a:r>
            <a:endParaRPr kumimoji="0" lang="en-US" altLang="ko-KR" b="1" dirty="0" smtClean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634318" y="3783271"/>
            <a:ext cx="1223962" cy="250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ts val="2000"/>
              </a:spcBef>
            </a:pPr>
            <a:r>
              <a:rPr lang="en-US" altLang="ko-KR" b="1" dirty="0" smtClean="0"/>
              <a:t>(4.3b)</a:t>
            </a:r>
          </a:p>
          <a:p>
            <a:pPr algn="r">
              <a:spcBef>
                <a:spcPts val="2000"/>
              </a:spcBef>
            </a:pPr>
            <a:r>
              <a:rPr lang="en-US" altLang="ko-KR" b="1" dirty="0" smtClean="0"/>
              <a:t>(4.3c)</a:t>
            </a:r>
          </a:p>
          <a:p>
            <a:pPr algn="r">
              <a:spcBef>
                <a:spcPts val="2000"/>
              </a:spcBef>
            </a:pPr>
            <a:r>
              <a:rPr lang="en-US" altLang="ko-KR" b="1" dirty="0" smtClean="0"/>
              <a:t>(4.4d)</a:t>
            </a:r>
          </a:p>
          <a:p>
            <a:pPr algn="r">
              <a:spcBef>
                <a:spcPts val="2000"/>
              </a:spcBef>
            </a:pPr>
            <a:r>
              <a:rPr lang="en-US" altLang="ko-KR" b="1" dirty="0" smtClean="0"/>
              <a:t>(4.5e)</a:t>
            </a:r>
          </a:p>
          <a:p>
            <a:pPr algn="r">
              <a:spcBef>
                <a:spcPts val="2000"/>
              </a:spcBef>
            </a:pPr>
            <a:r>
              <a:rPr lang="en-US" altLang="ko-KR" b="1" dirty="0" smtClean="0"/>
              <a:t>(4.6f)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000100" y="2099574"/>
            <a:ext cx="7913972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862043" y="2700106"/>
            <a:ext cx="798353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spcBef>
                <a:spcPct val="50000"/>
              </a:spcBef>
              <a:buFontTx/>
              <a:buBlip>
                <a:blip r:embed="rId2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선물매입은 차입과 현물매입을 통하여 복제</a:t>
            </a:r>
            <a:r>
              <a:rPr kumimoji="0" lang="en-US" altLang="ko-KR" sz="2000" b="1" dirty="0" smtClean="0"/>
              <a:t>(replicate) </a:t>
            </a:r>
            <a:r>
              <a:rPr kumimoji="0" lang="ko-KR" altLang="en-US" sz="2000" b="1" dirty="0" smtClean="0"/>
              <a:t>또는 합성</a:t>
            </a:r>
            <a:r>
              <a:rPr kumimoji="0" lang="en-US" altLang="ko-KR" sz="2000" b="1" dirty="0" smtClean="0"/>
              <a:t>(synthesize) </a:t>
            </a:r>
            <a:r>
              <a:rPr kumimoji="0" lang="ko-KR" altLang="en-US" sz="2000" b="1" dirty="0" smtClean="0"/>
              <a:t>할 수 있음을 뜻함</a:t>
            </a:r>
            <a:endParaRPr kumimoji="0" lang="en-US" altLang="ko-K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8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3.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차익거래의 예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614674" y="2547938"/>
          <a:ext cx="1022350" cy="368300"/>
        </p:xfrm>
        <a:graphic>
          <a:graphicData uri="http://schemas.openxmlformats.org/presentationml/2006/ole">
            <p:oleObj spid="_x0000_s4101" name="Equation" r:id="rId3" imgW="634680" imgH="228600" progId="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614674" y="4632336"/>
          <a:ext cx="1022350" cy="368300"/>
        </p:xfrm>
        <a:graphic>
          <a:graphicData uri="http://schemas.openxmlformats.org/presentationml/2006/ole">
            <p:oleObj spid="_x0000_s4102" name="Equation" r:id="rId4" imgW="634680" imgH="228600" progId="">
              <p:embed/>
            </p:oleObj>
          </a:graphicData>
        </a:graphic>
      </p:graphicFrame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5012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5"/>
              </a:buBlip>
            </a:pPr>
            <a:r>
              <a:rPr kumimoji="0" lang="en-US" altLang="ko-KR" sz="2000" b="1" dirty="0"/>
              <a:t> </a:t>
            </a:r>
            <a:r>
              <a:rPr kumimoji="0" lang="ko-KR" altLang="en-US" sz="2000" b="1" dirty="0" smtClean="0"/>
              <a:t>매수차익거래</a:t>
            </a:r>
            <a:r>
              <a:rPr kumimoji="0" lang="en-US" altLang="ko-KR" sz="2000" b="1" dirty="0" smtClean="0"/>
              <a:t>(cash - and - carry arbitrage) : </a:t>
            </a:r>
            <a:r>
              <a:rPr kumimoji="0" lang="ko-KR" altLang="en-US" sz="2000" b="1" dirty="0" smtClean="0"/>
              <a:t>예제 </a:t>
            </a:r>
            <a:r>
              <a:rPr kumimoji="0" lang="en-US" altLang="ko-KR" sz="2000" b="1" dirty="0" smtClean="0"/>
              <a:t>4-1</a:t>
            </a:r>
          </a:p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시장에서 선물이 과대평가되어 선물가격이 이론가격인               보다 높게 형성될 경우 </a:t>
            </a:r>
            <a:r>
              <a:rPr kumimoji="0" lang="en-US" altLang="ko-KR" b="1" dirty="0" smtClean="0"/>
              <a:t>(I)</a:t>
            </a:r>
            <a:r>
              <a:rPr kumimoji="0" lang="ko-KR" altLang="en-US" b="1" dirty="0" smtClean="0"/>
              <a:t>차입</a:t>
            </a:r>
            <a:r>
              <a:rPr kumimoji="0" lang="en-US" altLang="ko-KR" b="1" dirty="0" smtClean="0"/>
              <a:t>(borrow) (ii) </a:t>
            </a:r>
            <a:r>
              <a:rPr kumimoji="0" lang="ko-KR" altLang="en-US" b="1" dirty="0" smtClean="0"/>
              <a:t>선물매도</a:t>
            </a:r>
            <a:r>
              <a:rPr kumimoji="0" lang="en-US" altLang="ko-KR" b="1" dirty="0" smtClean="0"/>
              <a:t>(short futures)</a:t>
            </a:r>
            <a:r>
              <a:rPr kumimoji="0" lang="ko-KR" altLang="en-US" b="1" dirty="0" smtClean="0"/>
              <a:t>의 세 가지 거래를 통하여 차익을 얻을 수 있다</a:t>
            </a:r>
            <a:r>
              <a:rPr kumimoji="0" lang="en-US" altLang="ko-KR" b="1" dirty="0" smtClean="0"/>
              <a:t>. </a:t>
            </a:r>
            <a:r>
              <a:rPr kumimoji="0" lang="ko-KR" altLang="en-US" b="1" dirty="0" smtClean="0"/>
              <a:t>이를 매수차익거래라고 한다</a:t>
            </a:r>
            <a:r>
              <a:rPr kumimoji="0" lang="en-US" altLang="ko-KR" b="1" dirty="0" smtClean="0"/>
              <a:t>. </a:t>
            </a:r>
          </a:p>
          <a:p>
            <a:pPr marL="88900" indent="-88900" latinLnBrk="0">
              <a:lnSpc>
                <a:spcPct val="150000"/>
              </a:lnSpc>
              <a:spcBef>
                <a:spcPts val="1500"/>
              </a:spcBef>
              <a:buFontTx/>
              <a:buBlip>
                <a:blip r:embed="rId5"/>
              </a:buBlip>
            </a:pPr>
            <a:r>
              <a:rPr kumimoji="0" lang="en-US" altLang="ko-KR" sz="2000" b="1" dirty="0" smtClean="0"/>
              <a:t> </a:t>
            </a:r>
            <a:r>
              <a:rPr kumimoji="0" lang="ko-KR" altLang="en-US" sz="2000" b="1" dirty="0" smtClean="0"/>
              <a:t>매도차익거래</a:t>
            </a:r>
            <a:r>
              <a:rPr kumimoji="0" lang="en-US" altLang="ko-KR" sz="2000" b="1" dirty="0" smtClean="0"/>
              <a:t>(reverse cash – and - carry  arbitrage) : </a:t>
            </a:r>
            <a:r>
              <a:rPr kumimoji="0" lang="ko-KR" altLang="en-US" sz="2000" b="1" dirty="0" smtClean="0"/>
              <a:t>예제 </a:t>
            </a:r>
            <a:r>
              <a:rPr kumimoji="0" lang="en-US" altLang="ko-KR" sz="2000" b="1" dirty="0" smtClean="0"/>
              <a:t>4-2</a:t>
            </a:r>
          </a:p>
          <a:p>
            <a:pPr marL="88900" indent="-88900" latinLnBrk="0">
              <a:lnSpc>
                <a:spcPct val="150000"/>
              </a:lnSpc>
              <a:spcBef>
                <a:spcPts val="1500"/>
              </a:spcBef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시장에서 선물이 과소평가되어 선물가격이 이론가격인               보다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낮게 형성될 경우 </a:t>
            </a:r>
            <a:r>
              <a:rPr kumimoji="0" lang="en-US" altLang="ko-KR" b="1" dirty="0" smtClean="0"/>
              <a:t>(</a:t>
            </a:r>
            <a:r>
              <a:rPr kumimoji="0" lang="en-US" altLang="ko-KR" b="1" dirty="0" err="1" smtClean="0"/>
              <a:t>i</a:t>
            </a:r>
            <a:r>
              <a:rPr kumimoji="0" lang="en-US" altLang="ko-KR" b="1" dirty="0" smtClean="0"/>
              <a:t>) </a:t>
            </a:r>
            <a:r>
              <a:rPr kumimoji="0" lang="ko-KR" altLang="en-US" b="1" dirty="0" smtClean="0"/>
              <a:t>대출</a:t>
            </a:r>
            <a:r>
              <a:rPr kumimoji="0" lang="en-US" altLang="ko-KR" b="1" dirty="0" smtClean="0"/>
              <a:t>(lend) (ii) </a:t>
            </a:r>
            <a:r>
              <a:rPr kumimoji="0" lang="ko-KR" altLang="en-US" b="1" dirty="0" smtClean="0"/>
              <a:t>현물공매</a:t>
            </a:r>
            <a:r>
              <a:rPr kumimoji="0" lang="en-US" altLang="ko-KR" b="1" dirty="0" smtClean="0"/>
              <a:t>(short sell spot) (iii) </a:t>
            </a:r>
            <a:r>
              <a:rPr kumimoji="0" lang="ko-KR" altLang="en-US" b="1" dirty="0" smtClean="0"/>
              <a:t>선물매입</a:t>
            </a:r>
            <a:r>
              <a:rPr kumimoji="0" lang="en-US" altLang="ko-KR" b="1" dirty="0" smtClean="0"/>
              <a:t>(buy futures)</a:t>
            </a:r>
            <a:r>
              <a:rPr kumimoji="0" lang="ko-KR" altLang="en-US" b="1" dirty="0" smtClean="0"/>
              <a:t>의 세 가지 거래를 통하여 차익을 얻을 수 있다</a:t>
            </a:r>
            <a:r>
              <a:rPr kumimoji="0" lang="en-US" altLang="ko-KR" b="1" dirty="0" smtClean="0"/>
              <a:t>. </a:t>
            </a:r>
            <a:r>
              <a:rPr kumimoji="0" lang="ko-KR" altLang="en-US" b="1" dirty="0" smtClean="0"/>
              <a:t>이를 매도차익거래라고 한다</a:t>
            </a:r>
            <a:r>
              <a:rPr kumimoji="0" lang="en-US" altLang="ko-KR" b="1" dirty="0" smtClean="0"/>
              <a:t>.</a:t>
            </a:r>
            <a:endParaRPr kumimoji="0" lang="en-US" altLang="ko-KR" b="1" dirty="0"/>
          </a:p>
        </p:txBody>
      </p:sp>
      <p:sp>
        <p:nvSpPr>
          <p:cNvPr id="20" name="직사각형 19"/>
          <p:cNvSpPr/>
          <p:nvPr/>
        </p:nvSpPr>
        <p:spPr>
          <a:xfrm>
            <a:off x="928662" y="2427736"/>
            <a:ext cx="7929618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928662" y="4513952"/>
            <a:ext cx="7929618" cy="17714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340D02-C9C5-4E1B-B048-9070A8F3C720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9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 Box 107"/>
          <p:cNvSpPr txBox="1">
            <a:spLocks noChangeArrowheads="1"/>
          </p:cNvSpPr>
          <p:nvPr/>
        </p:nvSpPr>
        <p:spPr bwMode="auto">
          <a:xfrm>
            <a:off x="539750" y="1125538"/>
            <a:ext cx="73453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latin typeface="Verdana" pitchFamily="34" charset="0"/>
                <a:ea typeface="HY헤드라인M" pitchFamily="18" charset="-127"/>
              </a:rPr>
              <a:t>3. </a:t>
            </a:r>
            <a:r>
              <a:rPr lang="ko-KR" altLang="en-US" sz="2800" b="1" dirty="0" smtClean="0">
                <a:latin typeface="Verdana" pitchFamily="34" charset="0"/>
                <a:ea typeface="HY헤드라인M" pitchFamily="18" charset="-127"/>
              </a:rPr>
              <a:t>차익거래의 예</a:t>
            </a:r>
            <a:endParaRPr lang="en-US" altLang="en-US" sz="2800" b="1" dirty="0">
              <a:latin typeface="Verdana" pitchFamily="34" charset="0"/>
              <a:ea typeface="HY헤드라인M" pitchFamily="18" charset="-127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62043" y="1830379"/>
            <a:ext cx="7983537" cy="44217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 latinLnBrk="0"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sz="2000" b="1" dirty="0" smtClean="0"/>
              <a:t>차익거래와 관련하여 기억해야 할 사항</a:t>
            </a:r>
            <a:endParaRPr kumimoji="0" lang="en-US" altLang="ko-KR" sz="2000" b="1" dirty="0" smtClean="0"/>
          </a:p>
          <a:p>
            <a:pPr marL="546100" lvl="1" indent="-88900" latinLnBrk="0"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차익거래의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방법은 그 형태와 관계없이 식 </a:t>
            </a:r>
            <a:r>
              <a:rPr kumimoji="0" lang="en-US" altLang="ko-KR" b="1" dirty="0" smtClean="0"/>
              <a:t>(4.3a)</a:t>
            </a:r>
            <a:r>
              <a:rPr kumimoji="0" lang="ko-KR" altLang="en-US" b="1" dirty="0" smtClean="0"/>
              <a:t>와 같은 관계에서 상대적으로 과소평가된 전략을 매입하는 동시에 이와 복제관계를 가지는 전략을 공매</a:t>
            </a:r>
            <a:r>
              <a:rPr kumimoji="0" lang="en-US" altLang="ko-KR" b="1" dirty="0" smtClean="0"/>
              <a:t>(=</a:t>
            </a:r>
            <a:r>
              <a:rPr kumimoji="0" lang="ko-KR" altLang="en-US" b="1" dirty="0" smtClean="0"/>
              <a:t>반대거래</a:t>
            </a:r>
            <a:r>
              <a:rPr kumimoji="0" lang="en-US" altLang="ko-KR" b="1" dirty="0" smtClean="0"/>
              <a:t>)</a:t>
            </a:r>
            <a:r>
              <a:rPr kumimoji="0" lang="ko-KR" altLang="en-US" b="1" dirty="0" smtClean="0"/>
              <a:t>하면 된다</a:t>
            </a:r>
            <a:r>
              <a:rPr kumimoji="0" lang="en-US" altLang="ko-KR" b="1" dirty="0" smtClean="0"/>
              <a:t>.</a:t>
            </a:r>
          </a:p>
          <a:p>
            <a:pPr marL="546100" lvl="1" indent="-88900" latinLnBrk="0"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정상적인 시장에서 차익거래가 경쟁적으로 일어나면 현물가격과 선물가격은 자연히 균형</a:t>
            </a:r>
            <a:r>
              <a:rPr kumimoji="0" lang="en-US" altLang="ko-KR" b="1" dirty="0" smtClean="0"/>
              <a:t>(‘</a:t>
            </a:r>
            <a:r>
              <a:rPr kumimoji="0" lang="ko-KR" altLang="en-US" b="1" dirty="0" smtClean="0"/>
              <a:t>현물</a:t>
            </a:r>
            <a:r>
              <a:rPr kumimoji="0" lang="en-US" altLang="ko-KR" b="1" dirty="0" smtClean="0"/>
              <a:t>-</a:t>
            </a:r>
            <a:r>
              <a:rPr kumimoji="0" lang="ko-KR" altLang="en-US" b="1" dirty="0" smtClean="0"/>
              <a:t>선물</a:t>
            </a: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등가식</a:t>
            </a:r>
            <a:r>
              <a:rPr kumimoji="0" lang="en-US" altLang="ko-KR" b="1" dirty="0" smtClean="0"/>
              <a:t>’</a:t>
            </a:r>
            <a:r>
              <a:rPr kumimoji="0" lang="ko-KR" altLang="en-US" b="1" dirty="0" smtClean="0"/>
              <a:t>이 성립하는 상태</a:t>
            </a:r>
            <a:r>
              <a:rPr kumimoji="0" lang="en-US" altLang="ko-KR" b="1" dirty="0" smtClean="0"/>
              <a:t>)</a:t>
            </a:r>
            <a:r>
              <a:rPr kumimoji="0" lang="ko-KR" altLang="en-US" b="1" dirty="0" smtClean="0"/>
              <a:t>으로 돌아온다</a:t>
            </a:r>
            <a:r>
              <a:rPr kumimoji="0" lang="en-US" altLang="ko-KR" b="1" dirty="0" smtClean="0"/>
              <a:t>. </a:t>
            </a:r>
          </a:p>
          <a:p>
            <a:pPr marL="546100" lvl="1" indent="-88900" latinLnBrk="0"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매도차익거래는 공매의 제약 때문에 매수차익거래에 비해 현실적으로 실행이 쉽지 않다</a:t>
            </a:r>
            <a:r>
              <a:rPr kumimoji="0" lang="en-US" altLang="ko-KR" b="1" dirty="0" smtClean="0"/>
              <a:t>.</a:t>
            </a:r>
          </a:p>
          <a:p>
            <a:pPr marL="546100" lvl="1" indent="-88900" latinLnBrk="0">
              <a:spcBef>
                <a:spcPts val="2500"/>
              </a:spcBef>
              <a:buFontTx/>
              <a:buBlip>
                <a:blip r:embed="rId2"/>
              </a:buBlip>
            </a:pPr>
            <a:r>
              <a:rPr kumimoji="0" lang="en-US" altLang="ko-KR" b="1" dirty="0" smtClean="0"/>
              <a:t> </a:t>
            </a:r>
            <a:r>
              <a:rPr kumimoji="0" lang="ko-KR" altLang="en-US" b="1" dirty="0" smtClean="0"/>
              <a:t>매수차익거래 잔고가 많으면 선물의 만기시점에서 현물가격이 큰 폭으로 떨어질 수 있다</a:t>
            </a:r>
            <a:r>
              <a:rPr kumimoji="0" lang="en-US" altLang="ko-KR" b="1" dirty="0" smtClean="0"/>
              <a:t>.</a:t>
            </a:r>
            <a:endParaRPr kumimoji="0" lang="en-US" altLang="ko-KR" b="1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850" y="889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>
                <a:alpha val="38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3600" b="1" dirty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절 </a:t>
            </a:r>
            <a:r>
              <a:rPr lang="ko-KR" altLang="en-US" sz="3600" b="1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완전시장에서의 선물가격</a:t>
            </a:r>
            <a:endParaRPr lang="ko-KR" altLang="en-US" sz="3600" b="1" dirty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3(선도선물의개요)">
  <a:themeElements>
    <a:clrScheme name="1_기본 디자인 3">
      <a:dk1>
        <a:srgbClr val="000000"/>
      </a:dk1>
      <a:lt1>
        <a:srgbClr val="FFFFFF"/>
      </a:lt1>
      <a:dk2>
        <a:srgbClr val="FFFFFF"/>
      </a:dk2>
      <a:lt2>
        <a:srgbClr val="4D4D4D"/>
      </a:lt2>
      <a:accent1>
        <a:srgbClr val="7067AF"/>
      </a:accent1>
      <a:accent2>
        <a:srgbClr val="99CCFF"/>
      </a:accent2>
      <a:accent3>
        <a:srgbClr val="FFFFFF"/>
      </a:accent3>
      <a:accent4>
        <a:srgbClr val="000000"/>
      </a:accent4>
      <a:accent5>
        <a:srgbClr val="BBB8D4"/>
      </a:accent5>
      <a:accent6>
        <a:srgbClr val="8AB9E7"/>
      </a:accent6>
      <a:hlink>
        <a:srgbClr val="CCCCFF"/>
      </a:hlink>
      <a:folHlink>
        <a:srgbClr val="C68DFF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FFFFCC"/>
        </a:dk2>
        <a:lt2>
          <a:srgbClr val="5F5F5F"/>
        </a:lt2>
        <a:accent1>
          <a:srgbClr val="5A9E65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5CCB8"/>
        </a:accent5>
        <a:accent6>
          <a:srgbClr val="B9B900"/>
        </a:accent6>
        <a:hlink>
          <a:srgbClr val="DB8647"/>
        </a:hlink>
        <a:folHlink>
          <a:srgbClr val="90B7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7067A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BB8D4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FEE9DE"/>
        </a:dk2>
        <a:lt2>
          <a:srgbClr val="777777"/>
        </a:lt2>
        <a:accent1>
          <a:srgbClr val="6D5484"/>
        </a:accent1>
        <a:accent2>
          <a:srgbClr val="D88EC6"/>
        </a:accent2>
        <a:accent3>
          <a:srgbClr val="FFFFFF"/>
        </a:accent3>
        <a:accent4>
          <a:srgbClr val="000000"/>
        </a:accent4>
        <a:accent5>
          <a:srgbClr val="BAB3C2"/>
        </a:accent5>
        <a:accent6>
          <a:srgbClr val="C480B3"/>
        </a:accent6>
        <a:hlink>
          <a:srgbClr val="EA8484"/>
        </a:hlink>
        <a:folHlink>
          <a:srgbClr val="8BCF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lec3(선도선물의개요)</Template>
  <TotalTime>707</TotalTime>
  <Words>2284</Words>
  <Application>Microsoft Office PowerPoint</Application>
  <PresentationFormat>화면 슬라이드 쇼(4:3)</PresentationFormat>
  <Paragraphs>327</Paragraphs>
  <Slides>36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36</vt:i4>
      </vt:variant>
    </vt:vector>
  </HeadingPairs>
  <TitlesOfParts>
    <vt:vector size="38" baseType="lpstr">
      <vt:lpstr>lec3(선도선물의개요)</vt:lpstr>
      <vt:lpstr>Equation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</vt:vector>
  </TitlesOfParts>
  <Company>(주)대박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rookie0817</dc:creator>
  <dc:description>본 디자인은 ARTCOM PT연구소에 저작권이 있습니다. </dc:description>
  <cp:lastModifiedBy>chosun</cp:lastModifiedBy>
  <cp:revision>159</cp:revision>
  <dcterms:created xsi:type="dcterms:W3CDTF">2009-01-27T13:18:16Z</dcterms:created>
  <dcterms:modified xsi:type="dcterms:W3CDTF">2010-09-30T11:23:42Z</dcterms:modified>
</cp:coreProperties>
</file>