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35F7C5-1E24-491A-9A6F-ACD7F574F561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pPr latinLnBrk="1"/>
          <a:endParaRPr lang="ko-KR" altLang="en-US"/>
        </a:p>
      </dgm:t>
    </dgm:pt>
    <dgm:pt modelId="{5B64D2C9-54D7-45A6-A5E2-B62B309B3BF2}">
      <dgm:prSet phldrT="[텍스트]"/>
      <dgm:spPr/>
      <dgm:t>
        <a:bodyPr/>
        <a:lstStyle/>
        <a:p>
          <a:pPr latinLnBrk="1"/>
          <a:r>
            <a:rPr lang="ko-KR" altLang="en-US" dirty="0" smtClean="0"/>
            <a:t>첫째</a:t>
          </a:r>
          <a:r>
            <a:rPr lang="en-US" altLang="ko-KR" dirty="0" smtClean="0"/>
            <a:t>; X</a:t>
          </a:r>
          <a:r>
            <a:rPr lang="ko-KR" altLang="en-US" dirty="0" smtClean="0"/>
            <a:t> 지체로서의 교회</a:t>
          </a:r>
          <a:endParaRPr lang="ko-KR" altLang="en-US" dirty="0"/>
        </a:p>
      </dgm:t>
    </dgm:pt>
    <dgm:pt modelId="{D60B6334-99DE-4842-A039-79936128D313}" type="parTrans" cxnId="{7EF4AA49-66AF-40A4-B52C-3373CFD1E2AF}">
      <dgm:prSet/>
      <dgm:spPr/>
      <dgm:t>
        <a:bodyPr/>
        <a:lstStyle/>
        <a:p>
          <a:pPr latinLnBrk="1"/>
          <a:endParaRPr lang="ko-KR" altLang="en-US"/>
        </a:p>
      </dgm:t>
    </dgm:pt>
    <dgm:pt modelId="{1A5DB97E-C915-4A8B-9107-E6A804761C3B}" type="sibTrans" cxnId="{7EF4AA49-66AF-40A4-B52C-3373CFD1E2AF}">
      <dgm:prSet/>
      <dgm:spPr/>
      <dgm:t>
        <a:bodyPr/>
        <a:lstStyle/>
        <a:p>
          <a:pPr latinLnBrk="1"/>
          <a:endParaRPr lang="ko-KR" altLang="en-US"/>
        </a:p>
      </dgm:t>
    </dgm:pt>
    <dgm:pt modelId="{7B0DC54F-0D19-4BC7-BD89-117280D73FDA}">
      <dgm:prSet phldrT="[텍스트]"/>
      <dgm:spPr/>
      <dgm:t>
        <a:bodyPr/>
        <a:lstStyle/>
        <a:p>
          <a:pPr latinLnBrk="1"/>
          <a:r>
            <a:rPr lang="ko-KR" altLang="en-US" dirty="0" smtClean="0"/>
            <a:t>둘째</a:t>
          </a:r>
          <a:r>
            <a:rPr lang="en-US" altLang="ko-KR" dirty="0" smtClean="0"/>
            <a:t>:</a:t>
          </a:r>
          <a:r>
            <a:rPr lang="ko-KR" altLang="en-US" dirty="0" smtClean="0"/>
            <a:t>격려하는 공동체의 교회</a:t>
          </a:r>
          <a:endParaRPr lang="ko-KR" altLang="en-US" dirty="0"/>
        </a:p>
      </dgm:t>
    </dgm:pt>
    <dgm:pt modelId="{71BCFF54-EF9D-4662-9E8E-F85005DA922A}" type="parTrans" cxnId="{1ED935B4-E0DD-4A0A-B7C9-847BAC7350B5}">
      <dgm:prSet/>
      <dgm:spPr/>
      <dgm:t>
        <a:bodyPr/>
        <a:lstStyle/>
        <a:p>
          <a:pPr latinLnBrk="1"/>
          <a:endParaRPr lang="ko-KR" altLang="en-US"/>
        </a:p>
      </dgm:t>
    </dgm:pt>
    <dgm:pt modelId="{15A1B5F3-0F0E-4CF4-BF4C-05767D80D56A}" type="sibTrans" cxnId="{1ED935B4-E0DD-4A0A-B7C9-847BAC7350B5}">
      <dgm:prSet/>
      <dgm:spPr/>
      <dgm:t>
        <a:bodyPr/>
        <a:lstStyle/>
        <a:p>
          <a:pPr latinLnBrk="1"/>
          <a:endParaRPr lang="ko-KR" altLang="en-US"/>
        </a:p>
      </dgm:t>
    </dgm:pt>
    <dgm:pt modelId="{51FEE302-A2DB-49E8-82C6-933BA855DD86}">
      <dgm:prSet/>
      <dgm:spPr/>
      <dgm:t>
        <a:bodyPr/>
        <a:lstStyle/>
        <a:p>
          <a:pPr latinLnBrk="1"/>
          <a:endParaRPr lang="ko-KR" altLang="en-US" dirty="0"/>
        </a:p>
      </dgm:t>
    </dgm:pt>
    <dgm:pt modelId="{A98C69E3-63B9-4DBB-9BA6-952FEB4B08F2}" type="parTrans" cxnId="{C88CCE40-D0E0-4DAE-9F09-51B07DFD1197}">
      <dgm:prSet/>
      <dgm:spPr/>
      <dgm:t>
        <a:bodyPr/>
        <a:lstStyle/>
        <a:p>
          <a:pPr latinLnBrk="1"/>
          <a:endParaRPr lang="ko-KR" altLang="en-US"/>
        </a:p>
      </dgm:t>
    </dgm:pt>
    <dgm:pt modelId="{A9A21362-90E7-4F38-BAB6-A4782AFAE68D}" type="sibTrans" cxnId="{C88CCE40-D0E0-4DAE-9F09-51B07DFD1197}">
      <dgm:prSet/>
      <dgm:spPr/>
      <dgm:t>
        <a:bodyPr/>
        <a:lstStyle/>
        <a:p>
          <a:pPr latinLnBrk="1"/>
          <a:endParaRPr lang="ko-KR" altLang="en-US"/>
        </a:p>
      </dgm:t>
    </dgm:pt>
    <dgm:pt modelId="{8CD2B8F7-D584-41DC-9EE6-80A682AB1CAF}" type="pres">
      <dgm:prSet presAssocID="{6435F7C5-1E24-491A-9A6F-ACD7F574F561}" presName="linear" presStyleCnt="0">
        <dgm:presLayoutVars>
          <dgm:dir/>
          <dgm:animLvl val="lvl"/>
          <dgm:resizeHandles val="exact"/>
        </dgm:presLayoutVars>
      </dgm:prSet>
      <dgm:spPr/>
    </dgm:pt>
    <dgm:pt modelId="{245EAA0D-37C4-4953-A64D-1F778F6520C4}" type="pres">
      <dgm:prSet presAssocID="{5B64D2C9-54D7-45A6-A5E2-B62B309B3BF2}" presName="parentLin" presStyleCnt="0"/>
      <dgm:spPr/>
    </dgm:pt>
    <dgm:pt modelId="{E6BD29DF-F2DC-4C4D-8F09-46AFF80E2AA9}" type="pres">
      <dgm:prSet presAssocID="{5B64D2C9-54D7-45A6-A5E2-B62B309B3BF2}" presName="parentLeftMargin" presStyleLbl="node1" presStyleIdx="0" presStyleCnt="2"/>
      <dgm:spPr/>
    </dgm:pt>
    <dgm:pt modelId="{71F9CE16-D6B7-41CD-8520-738FB6469F0E}" type="pres">
      <dgm:prSet presAssocID="{5B64D2C9-54D7-45A6-A5E2-B62B309B3BF2}" presName="parentText" presStyleLbl="node1" presStyleIdx="0" presStyleCnt="2" custScaleY="72670" custLinFactY="-42316" custLinFactNeighborX="-2784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7FFF5F8-45B6-4A56-B08C-05037638B2BA}" type="pres">
      <dgm:prSet presAssocID="{5B64D2C9-54D7-45A6-A5E2-B62B309B3BF2}" presName="negativeSpace" presStyleCnt="0"/>
      <dgm:spPr/>
    </dgm:pt>
    <dgm:pt modelId="{BEB36C77-C40C-485F-87B7-74D5EF8891F1}" type="pres">
      <dgm:prSet presAssocID="{5B64D2C9-54D7-45A6-A5E2-B62B309B3BF2}" presName="childText" presStyleLbl="conFgAcc1" presStyleIdx="0" presStyleCnt="2">
        <dgm:presLayoutVars>
          <dgm:bulletEnabled val="1"/>
        </dgm:presLayoutVars>
      </dgm:prSet>
      <dgm:spPr/>
    </dgm:pt>
    <dgm:pt modelId="{62149788-5D45-47A1-ADF3-B02C70E85EEF}" type="pres">
      <dgm:prSet presAssocID="{1A5DB97E-C915-4A8B-9107-E6A804761C3B}" presName="spaceBetweenRectangles" presStyleCnt="0"/>
      <dgm:spPr/>
    </dgm:pt>
    <dgm:pt modelId="{93960865-CB1D-4F38-B1F5-BC76720E334E}" type="pres">
      <dgm:prSet presAssocID="{7B0DC54F-0D19-4BC7-BD89-117280D73FDA}" presName="parentLin" presStyleCnt="0"/>
      <dgm:spPr/>
    </dgm:pt>
    <dgm:pt modelId="{90B7A5A7-8429-4272-8CCE-7510C6659821}" type="pres">
      <dgm:prSet presAssocID="{7B0DC54F-0D19-4BC7-BD89-117280D73FDA}" presName="parentLeftMargin" presStyleLbl="node1" presStyleIdx="0" presStyleCnt="2"/>
      <dgm:spPr/>
    </dgm:pt>
    <dgm:pt modelId="{4E7FD0D2-78C5-4C88-9391-2C54A9E331E4}" type="pres">
      <dgm:prSet presAssocID="{7B0DC54F-0D19-4BC7-BD89-117280D73FDA}" presName="parentText" presStyleLbl="node1" presStyleIdx="1" presStyleCnt="2" custScaleY="66987" custLinFactNeighborX="-2784" custLinFactNeighborY="-65678">
        <dgm:presLayoutVars>
          <dgm:chMax val="0"/>
          <dgm:bulletEnabled val="1"/>
        </dgm:presLayoutVars>
      </dgm:prSet>
      <dgm:spPr/>
    </dgm:pt>
    <dgm:pt modelId="{E7B24706-C8C9-473C-BB05-A5F480230D34}" type="pres">
      <dgm:prSet presAssocID="{7B0DC54F-0D19-4BC7-BD89-117280D73FDA}" presName="negativeSpace" presStyleCnt="0"/>
      <dgm:spPr/>
    </dgm:pt>
    <dgm:pt modelId="{A95C6A5B-F831-46E7-840F-E71256894615}" type="pres">
      <dgm:prSet presAssocID="{7B0DC54F-0D19-4BC7-BD89-117280D73FDA}" presName="childText" presStyleLbl="conFgAcc1" presStyleIdx="1" presStyleCnt="2" custLinFactY="17120" custLinFactNeighborX="520" custLinFactNeighborY="100000">
        <dgm:presLayoutVars>
          <dgm:bulletEnabled val="1"/>
        </dgm:presLayoutVars>
      </dgm:prSet>
      <dgm:spPr/>
    </dgm:pt>
  </dgm:ptLst>
  <dgm:cxnLst>
    <dgm:cxn modelId="{BAB3F03A-480D-47B5-B919-D330DFB27961}" type="presOf" srcId="{7B0DC54F-0D19-4BC7-BD89-117280D73FDA}" destId="{90B7A5A7-8429-4272-8CCE-7510C6659821}" srcOrd="0" destOrd="0" presId="urn:microsoft.com/office/officeart/2005/8/layout/list1"/>
    <dgm:cxn modelId="{C88CCE40-D0E0-4DAE-9F09-51B07DFD1197}" srcId="{5B64D2C9-54D7-45A6-A5E2-B62B309B3BF2}" destId="{51FEE302-A2DB-49E8-82C6-933BA855DD86}" srcOrd="0" destOrd="0" parTransId="{A98C69E3-63B9-4DBB-9BA6-952FEB4B08F2}" sibTransId="{A9A21362-90E7-4F38-BAB6-A4782AFAE68D}"/>
    <dgm:cxn modelId="{93CCB1FB-2E30-477B-B632-277138A02A20}" type="presOf" srcId="{7B0DC54F-0D19-4BC7-BD89-117280D73FDA}" destId="{4E7FD0D2-78C5-4C88-9391-2C54A9E331E4}" srcOrd="1" destOrd="0" presId="urn:microsoft.com/office/officeart/2005/8/layout/list1"/>
    <dgm:cxn modelId="{921E0D98-1DCF-4231-A8F2-F42F3BE446C0}" type="presOf" srcId="{5B64D2C9-54D7-45A6-A5E2-B62B309B3BF2}" destId="{71F9CE16-D6B7-41CD-8520-738FB6469F0E}" srcOrd="1" destOrd="0" presId="urn:microsoft.com/office/officeart/2005/8/layout/list1"/>
    <dgm:cxn modelId="{87E58CEA-51F6-4339-A898-5F3F1409D9EF}" type="presOf" srcId="{5B64D2C9-54D7-45A6-A5E2-B62B309B3BF2}" destId="{E6BD29DF-F2DC-4C4D-8F09-46AFF80E2AA9}" srcOrd="0" destOrd="0" presId="urn:microsoft.com/office/officeart/2005/8/layout/list1"/>
    <dgm:cxn modelId="{263C4FEA-2C01-4641-B04C-45BF4A5EC443}" type="presOf" srcId="{6435F7C5-1E24-491A-9A6F-ACD7F574F561}" destId="{8CD2B8F7-D584-41DC-9EE6-80A682AB1CAF}" srcOrd="0" destOrd="0" presId="urn:microsoft.com/office/officeart/2005/8/layout/list1"/>
    <dgm:cxn modelId="{7EF4AA49-66AF-40A4-B52C-3373CFD1E2AF}" srcId="{6435F7C5-1E24-491A-9A6F-ACD7F574F561}" destId="{5B64D2C9-54D7-45A6-A5E2-B62B309B3BF2}" srcOrd="0" destOrd="0" parTransId="{D60B6334-99DE-4842-A039-79936128D313}" sibTransId="{1A5DB97E-C915-4A8B-9107-E6A804761C3B}"/>
    <dgm:cxn modelId="{1ED935B4-E0DD-4A0A-B7C9-847BAC7350B5}" srcId="{6435F7C5-1E24-491A-9A6F-ACD7F574F561}" destId="{7B0DC54F-0D19-4BC7-BD89-117280D73FDA}" srcOrd="1" destOrd="0" parTransId="{71BCFF54-EF9D-4662-9E8E-F85005DA922A}" sibTransId="{15A1B5F3-0F0E-4CF4-BF4C-05767D80D56A}"/>
    <dgm:cxn modelId="{CEDAEB47-5ABE-4FBB-BCF2-2BAFFFE1FB7A}" type="presOf" srcId="{51FEE302-A2DB-49E8-82C6-933BA855DD86}" destId="{BEB36C77-C40C-485F-87B7-74D5EF8891F1}" srcOrd="0" destOrd="0" presId="urn:microsoft.com/office/officeart/2005/8/layout/list1"/>
    <dgm:cxn modelId="{1B9C18C6-F5BB-4FFF-8A8F-6B0636EB5518}" type="presParOf" srcId="{8CD2B8F7-D584-41DC-9EE6-80A682AB1CAF}" destId="{245EAA0D-37C4-4953-A64D-1F778F6520C4}" srcOrd="0" destOrd="0" presId="urn:microsoft.com/office/officeart/2005/8/layout/list1"/>
    <dgm:cxn modelId="{1D892A6C-7EC1-4499-98B1-89D0A09FBAA6}" type="presParOf" srcId="{245EAA0D-37C4-4953-A64D-1F778F6520C4}" destId="{E6BD29DF-F2DC-4C4D-8F09-46AFF80E2AA9}" srcOrd="0" destOrd="0" presId="urn:microsoft.com/office/officeart/2005/8/layout/list1"/>
    <dgm:cxn modelId="{F0444F3C-6BE6-4A8B-AB12-B64BD8AE6B7A}" type="presParOf" srcId="{245EAA0D-37C4-4953-A64D-1F778F6520C4}" destId="{71F9CE16-D6B7-41CD-8520-738FB6469F0E}" srcOrd="1" destOrd="0" presId="urn:microsoft.com/office/officeart/2005/8/layout/list1"/>
    <dgm:cxn modelId="{35847D49-E01A-4A38-B86F-6E0D25425D4A}" type="presParOf" srcId="{8CD2B8F7-D584-41DC-9EE6-80A682AB1CAF}" destId="{47FFF5F8-45B6-4A56-B08C-05037638B2BA}" srcOrd="1" destOrd="0" presId="urn:microsoft.com/office/officeart/2005/8/layout/list1"/>
    <dgm:cxn modelId="{92498072-4C1D-4DF9-AB36-FB46FF089931}" type="presParOf" srcId="{8CD2B8F7-D584-41DC-9EE6-80A682AB1CAF}" destId="{BEB36C77-C40C-485F-87B7-74D5EF8891F1}" srcOrd="2" destOrd="0" presId="urn:microsoft.com/office/officeart/2005/8/layout/list1"/>
    <dgm:cxn modelId="{7B5A7DD5-DC51-4E6B-8019-D160505B7789}" type="presParOf" srcId="{8CD2B8F7-D584-41DC-9EE6-80A682AB1CAF}" destId="{62149788-5D45-47A1-ADF3-B02C70E85EEF}" srcOrd="3" destOrd="0" presId="urn:microsoft.com/office/officeart/2005/8/layout/list1"/>
    <dgm:cxn modelId="{FD631E37-8037-4450-8379-65708C16A51E}" type="presParOf" srcId="{8CD2B8F7-D584-41DC-9EE6-80A682AB1CAF}" destId="{93960865-CB1D-4F38-B1F5-BC76720E334E}" srcOrd="4" destOrd="0" presId="urn:microsoft.com/office/officeart/2005/8/layout/list1"/>
    <dgm:cxn modelId="{CBE22B76-193D-4E9E-8201-14E6A8181B1F}" type="presParOf" srcId="{93960865-CB1D-4F38-B1F5-BC76720E334E}" destId="{90B7A5A7-8429-4272-8CCE-7510C6659821}" srcOrd="0" destOrd="0" presId="urn:microsoft.com/office/officeart/2005/8/layout/list1"/>
    <dgm:cxn modelId="{306D5F6E-C959-43DD-96FA-D0585AD1EBA3}" type="presParOf" srcId="{93960865-CB1D-4F38-B1F5-BC76720E334E}" destId="{4E7FD0D2-78C5-4C88-9391-2C54A9E331E4}" srcOrd="1" destOrd="0" presId="urn:microsoft.com/office/officeart/2005/8/layout/list1"/>
    <dgm:cxn modelId="{27E9B040-7D1A-4E73-ADDE-2BAB0768A194}" type="presParOf" srcId="{8CD2B8F7-D584-41DC-9EE6-80A682AB1CAF}" destId="{E7B24706-C8C9-473C-BB05-A5F480230D34}" srcOrd="5" destOrd="0" presId="urn:microsoft.com/office/officeart/2005/8/layout/list1"/>
    <dgm:cxn modelId="{D118C0EB-3C37-4704-95CD-7D96A129D943}" type="presParOf" srcId="{8CD2B8F7-D584-41DC-9EE6-80A682AB1CAF}" destId="{A95C6A5B-F831-46E7-840F-E7125689461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EB36C77-C40C-485F-87B7-74D5EF8891F1}">
      <dsp:nvSpPr>
        <dsp:cNvPr id="0" name=""/>
        <dsp:cNvSpPr/>
      </dsp:nvSpPr>
      <dsp:spPr>
        <a:xfrm>
          <a:off x="0" y="1509816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645668" rIns="638708" bIns="220472" numCol="1" spcCol="1270" anchor="t" anchorCtr="0">
          <a:noAutofit/>
        </a:bodyPr>
        <a:lstStyle/>
        <a:p>
          <a:pPr marL="285750" lvl="1" indent="-285750" algn="l" defTabSz="13779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3100" kern="1200" dirty="0"/>
        </a:p>
      </dsp:txBody>
      <dsp:txXfrm>
        <a:off x="0" y="1509816"/>
        <a:ext cx="8229600" cy="781200"/>
      </dsp:txXfrm>
    </dsp:sp>
    <dsp:sp modelId="{71F9CE16-D6B7-41CD-8520-738FB6469F0E}">
      <dsp:nvSpPr>
        <dsp:cNvPr id="0" name=""/>
        <dsp:cNvSpPr/>
      </dsp:nvSpPr>
      <dsp:spPr>
        <a:xfrm>
          <a:off x="400024" y="0"/>
          <a:ext cx="5760720" cy="665017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100" kern="1200" dirty="0" smtClean="0"/>
            <a:t>첫째</a:t>
          </a:r>
          <a:r>
            <a:rPr lang="en-US" altLang="ko-KR" sz="3100" kern="1200" dirty="0" smtClean="0"/>
            <a:t>; X</a:t>
          </a:r>
          <a:r>
            <a:rPr lang="ko-KR" altLang="en-US" sz="3100" kern="1200" dirty="0" smtClean="0"/>
            <a:t> 지체로서의 교회</a:t>
          </a:r>
          <a:endParaRPr lang="ko-KR" altLang="en-US" sz="3100" kern="1200" dirty="0"/>
        </a:p>
      </dsp:txBody>
      <dsp:txXfrm>
        <a:off x="400024" y="0"/>
        <a:ext cx="5760720" cy="665017"/>
      </dsp:txXfrm>
    </dsp:sp>
    <dsp:sp modelId="{A95C6A5B-F831-46E7-840F-E71256894615}">
      <dsp:nvSpPr>
        <dsp:cNvPr id="0" name=""/>
        <dsp:cNvSpPr/>
      </dsp:nvSpPr>
      <dsp:spPr>
        <a:xfrm>
          <a:off x="0" y="3205169"/>
          <a:ext cx="8229600" cy="781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7FD0D2-78C5-4C88-9391-2C54A9E331E4}">
      <dsp:nvSpPr>
        <dsp:cNvPr id="0" name=""/>
        <dsp:cNvSpPr/>
      </dsp:nvSpPr>
      <dsp:spPr>
        <a:xfrm>
          <a:off x="400024" y="1857384"/>
          <a:ext cx="5760720" cy="613011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1377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3100" kern="1200" dirty="0" smtClean="0"/>
            <a:t>둘째</a:t>
          </a:r>
          <a:r>
            <a:rPr lang="en-US" altLang="ko-KR" sz="3100" kern="1200" dirty="0" smtClean="0"/>
            <a:t>:</a:t>
          </a:r>
          <a:r>
            <a:rPr lang="ko-KR" altLang="en-US" sz="3100" kern="1200" dirty="0" smtClean="0"/>
            <a:t>격려하는 공동체의 교회</a:t>
          </a:r>
          <a:endParaRPr lang="ko-KR" altLang="en-US" sz="3100" kern="1200" dirty="0"/>
        </a:p>
      </dsp:txBody>
      <dsp:txXfrm>
        <a:off x="400024" y="1857384"/>
        <a:ext cx="5760720" cy="6130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1CAD2-1B9E-4DD1-8589-9244DAA27F7D}" type="datetimeFigureOut">
              <a:rPr lang="ko-KR" altLang="en-US" smtClean="0"/>
              <a:t>2010-04-09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D2C31-09EE-4AFB-AEF7-C38CF1B045B4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제</a:t>
            </a:r>
            <a:r>
              <a:rPr lang="en-US" altLang="ko-KR" dirty="0" smtClean="0"/>
              <a:t>5</a:t>
            </a:r>
            <a:r>
              <a:rPr lang="ko-KR" altLang="en-US" dirty="0" smtClean="0"/>
              <a:t>장 성경적 상담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err="1" smtClean="0"/>
              <a:t>LaWrence</a:t>
            </a:r>
            <a:r>
              <a:rPr lang="en-US" altLang="ko-KR" dirty="0" smtClean="0"/>
              <a:t> J. </a:t>
            </a:r>
            <a:r>
              <a:rPr lang="en-US" altLang="ko-KR" dirty="0" err="1" smtClean="0"/>
              <a:t>Crabb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err="1" smtClean="0"/>
              <a:t>허정</a:t>
            </a:r>
            <a:r>
              <a:rPr lang="ko-KR" altLang="en-US" dirty="0" smtClean="0"/>
              <a:t> 교수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성경적 상담의 목회적 적용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8229600" cy="4697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직사각형 4"/>
          <p:cNvSpPr/>
          <p:nvPr/>
        </p:nvSpPr>
        <p:spPr>
          <a:xfrm>
            <a:off x="500034" y="2214554"/>
            <a:ext cx="8143932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모든 성도를 </a:t>
            </a:r>
            <a:r>
              <a:rPr lang="ko-KR" altLang="en-US" dirty="0" err="1" smtClean="0"/>
              <a:t>영적성숙으로</a:t>
            </a:r>
            <a:r>
              <a:rPr lang="ko-KR" altLang="en-US" dirty="0" smtClean="0"/>
              <a:t> 나가도록 돌봐야 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상담은 성도를 가족의 개념으로 본 </a:t>
            </a:r>
            <a:r>
              <a:rPr lang="en-US" altLang="ko-KR" dirty="0" err="1" smtClean="0"/>
              <a:t>Crabb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X</a:t>
            </a:r>
            <a:r>
              <a:rPr lang="ko-KR" altLang="en-US" dirty="0" smtClean="0"/>
              <a:t>의 지체인 가족을 사랑과 격려하는 것이</a:t>
            </a:r>
            <a:r>
              <a:rPr lang="en-US" altLang="ko-KR" dirty="0" smtClean="0"/>
              <a:t> </a:t>
            </a:r>
            <a:r>
              <a:rPr lang="ko-KR" altLang="en-US" dirty="0" smtClean="0"/>
              <a:t>성경적 상담이라 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500034" y="4071942"/>
            <a:ext cx="8143932" cy="278605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/>
              <a:t>교회의 본질을 </a:t>
            </a:r>
            <a:r>
              <a:rPr lang="ko-KR" altLang="en-US" dirty="0" err="1" smtClean="0"/>
              <a:t>코이노니아</a:t>
            </a:r>
            <a:r>
              <a:rPr lang="ko-KR" altLang="en-US" dirty="0" smtClean="0"/>
              <a:t> 공동체의 회복으로 보고</a:t>
            </a:r>
            <a:r>
              <a:rPr lang="en-US" altLang="ko-KR" dirty="0" smtClean="0"/>
              <a:t>, </a:t>
            </a:r>
            <a:r>
              <a:rPr lang="ko-KR" altLang="en-US" dirty="0"/>
              <a:t>그 </a:t>
            </a:r>
            <a:r>
              <a:rPr lang="ko-KR" altLang="en-US" dirty="0" smtClean="0"/>
              <a:t>것을 가장 중요한 임무로 봄</a:t>
            </a:r>
            <a:r>
              <a:rPr lang="en-US" altLang="ko-KR" dirty="0" smtClean="0"/>
              <a:t>.</a:t>
            </a:r>
          </a:p>
          <a:p>
            <a:r>
              <a:rPr lang="en-US" altLang="ko-KR" dirty="0" err="1" smtClean="0"/>
              <a:t>Crabb</a:t>
            </a:r>
            <a:r>
              <a:rPr lang="ko-KR" altLang="en-US" dirty="0" smtClean="0"/>
              <a:t>은 격려를 통한 상담훈련을 강조함</a:t>
            </a:r>
            <a:r>
              <a:rPr lang="en-US" altLang="ko-KR" dirty="0" smtClean="0"/>
              <a:t>. </a:t>
            </a:r>
            <a:r>
              <a:rPr lang="en-US" altLang="ko-KR" dirty="0" err="1" smtClean="0"/>
              <a:t>Crabb</a:t>
            </a:r>
            <a:r>
              <a:rPr lang="ko-KR" altLang="en-US" dirty="0"/>
              <a:t>의 </a:t>
            </a:r>
            <a:r>
              <a:rPr lang="en-US" altLang="ko-KR" dirty="0" smtClean="0"/>
              <a:t>7</a:t>
            </a:r>
            <a:r>
              <a:rPr lang="ko-KR" altLang="en-US" dirty="0" smtClean="0"/>
              <a:t>단계에 근거한 </a:t>
            </a:r>
            <a:r>
              <a:rPr lang="en-US" altLang="ko-KR" dirty="0" smtClean="0"/>
              <a:t>3</a:t>
            </a:r>
            <a:r>
              <a:rPr lang="ko-KR" altLang="en-US" dirty="0" smtClean="0"/>
              <a:t>단계훈련 아래 표 참조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7" name="순서도: 처리 6"/>
          <p:cNvSpPr/>
          <p:nvPr/>
        </p:nvSpPr>
        <p:spPr>
          <a:xfrm>
            <a:off x="642910" y="5429264"/>
            <a:ext cx="7786742" cy="1428736"/>
          </a:xfrm>
          <a:prstGeom prst="flowChartProcess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/>
              <a:t>1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문제 감정들                                                 성경적 감정들</a:t>
            </a:r>
            <a:endParaRPr lang="en-US" altLang="ko-KR" dirty="0" smtClean="0"/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문제 행동들                                                 성경적 행동</a:t>
            </a:r>
            <a:endParaRPr lang="en-US" altLang="ko-KR" dirty="0" smtClean="0"/>
          </a:p>
          <a:p>
            <a:r>
              <a:rPr lang="en-US" altLang="ko-KR" dirty="0" smtClean="0"/>
              <a:t>3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문제사고                                                     성경적 사고  </a:t>
            </a:r>
            <a:endParaRPr lang="ko-KR" altLang="en-US" dirty="0"/>
          </a:p>
        </p:txBody>
      </p:sp>
      <p:sp>
        <p:nvSpPr>
          <p:cNvPr id="8" name="뺄셈 기호 7"/>
          <p:cNvSpPr/>
          <p:nvPr/>
        </p:nvSpPr>
        <p:spPr>
          <a:xfrm>
            <a:off x="2857488" y="5857892"/>
            <a:ext cx="1500198" cy="7143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오른쪽 화살표 8"/>
          <p:cNvSpPr/>
          <p:nvPr/>
        </p:nvSpPr>
        <p:spPr>
          <a:xfrm>
            <a:off x="5143504" y="5857892"/>
            <a:ext cx="135732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뺄셈 기호 9"/>
          <p:cNvSpPr/>
          <p:nvPr/>
        </p:nvSpPr>
        <p:spPr>
          <a:xfrm>
            <a:off x="2857488" y="6143644"/>
            <a:ext cx="1571636" cy="14287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뺄셈 기호 10"/>
          <p:cNvSpPr/>
          <p:nvPr/>
        </p:nvSpPr>
        <p:spPr>
          <a:xfrm>
            <a:off x="2857488" y="6429396"/>
            <a:ext cx="1571636" cy="142876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오른쪽 화살표 11"/>
          <p:cNvSpPr/>
          <p:nvPr/>
        </p:nvSpPr>
        <p:spPr>
          <a:xfrm>
            <a:off x="5143504" y="6143644"/>
            <a:ext cx="135732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오른쪽 화살표 12"/>
          <p:cNvSpPr/>
          <p:nvPr/>
        </p:nvSpPr>
        <p:spPr>
          <a:xfrm>
            <a:off x="5143504" y="6429396"/>
            <a:ext cx="1357322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직사각형 13"/>
          <p:cNvSpPr/>
          <p:nvPr/>
        </p:nvSpPr>
        <p:spPr>
          <a:xfrm>
            <a:off x="4286248" y="5715016"/>
            <a:ext cx="914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격려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권고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교회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비기독교적 상담이론에 대한 </a:t>
            </a:r>
            <a:r>
              <a:rPr lang="en-US" altLang="ko-KR" dirty="0" smtClean="0"/>
              <a:t>Lawrence J. </a:t>
            </a:r>
            <a:r>
              <a:rPr lang="en-US" altLang="ko-KR" dirty="0" err="1" smtClean="0"/>
              <a:t>Crabb</a:t>
            </a:r>
            <a:r>
              <a:rPr lang="ko-KR" altLang="en-US" dirty="0" smtClean="0"/>
              <a:t>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견해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686320"/>
          </a:xfrm>
        </p:spPr>
        <p:txBody>
          <a:bodyPr>
            <a:normAutofit fontScale="62500" lnSpcReduction="20000"/>
          </a:bodyPr>
          <a:lstStyle/>
          <a:p>
            <a:pPr marL="571500" indent="-571500">
              <a:buFont typeface="+mj-lt"/>
              <a:buAutoNum type="arabicParenR"/>
            </a:pPr>
            <a:r>
              <a:rPr lang="en-US" altLang="ko-KR" dirty="0" smtClean="0"/>
              <a:t>S. Freud-Personality Structure(Id, Ego, Superego)</a:t>
            </a:r>
          </a:p>
          <a:p>
            <a:r>
              <a:rPr lang="en-US" altLang="ko-KR" dirty="0" err="1" smtClean="0"/>
              <a:t>Crabb</a:t>
            </a:r>
            <a:r>
              <a:rPr lang="ko-KR" altLang="en-US" dirty="0" smtClean="0"/>
              <a:t>은</a:t>
            </a:r>
            <a:r>
              <a:rPr lang="en-US" altLang="ko-KR" dirty="0" smtClean="0"/>
              <a:t> Freud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단계 해결책은 인간의 비양심적인 행동을 사회적인 수용성이라는 허울로 덮었다고 비난한다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err="1" smtClean="0"/>
              <a:t>Crabb</a:t>
            </a:r>
            <a:r>
              <a:rPr lang="ko-KR" altLang="en-US" dirty="0" smtClean="0"/>
              <a:t>은</a:t>
            </a:r>
            <a:r>
              <a:rPr lang="en-US" altLang="ko-KR" dirty="0" smtClean="0"/>
              <a:t> Freud</a:t>
            </a:r>
            <a:r>
              <a:rPr lang="ko-KR" altLang="en-US" dirty="0" smtClean="0"/>
              <a:t>가 사회적으로 수용된 쾌락주의를 부추기고 </a:t>
            </a:r>
            <a:r>
              <a:rPr lang="ko-KR" altLang="en-US" dirty="0" smtClean="0"/>
              <a:t>내담자에</a:t>
            </a:r>
            <a:r>
              <a:rPr lang="ko-KR" altLang="en-US" dirty="0" smtClean="0"/>
              <a:t>게 반사회성을 갖도록 유도한다고 비판한다</a:t>
            </a:r>
            <a:r>
              <a:rPr lang="en-US" altLang="ko-KR" dirty="0" smtClean="0"/>
              <a:t>.</a:t>
            </a:r>
          </a:p>
          <a:p>
            <a:pPr marL="514350" indent="-514350">
              <a:buNone/>
            </a:pP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 smtClean="0"/>
              <a:t>2) Carl Rogers- </a:t>
            </a:r>
            <a:r>
              <a:rPr lang="ko-KR" altLang="en-US" dirty="0" smtClean="0"/>
              <a:t>비지시적 상담방법은 인간의 잠재성에 높은 가치를 둠으로 인간이 스스로의 능력으로 잠재성을 개발하고 문제를 해결 할 수 있다고 봄</a:t>
            </a:r>
            <a:r>
              <a:rPr lang="en-US" altLang="ko-KR" dirty="0" smtClean="0"/>
              <a:t>.</a:t>
            </a:r>
          </a:p>
          <a:p>
            <a:pPr marL="514350" indent="-514350"/>
            <a:r>
              <a:rPr lang="en-US" altLang="ko-KR" dirty="0" err="1" smtClean="0"/>
              <a:t>Crabb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Rogers </a:t>
            </a:r>
            <a:r>
              <a:rPr lang="ko-KR" altLang="en-US" dirty="0" smtClean="0"/>
              <a:t>의 스스로 길을 찾으라고 하는 것은 하나의 가정에 불과하다고 했다</a:t>
            </a:r>
            <a:r>
              <a:rPr lang="en-US" altLang="ko-KR" dirty="0" smtClean="0"/>
              <a:t>.</a:t>
            </a:r>
          </a:p>
          <a:p>
            <a:pPr marL="514350" indent="-514350"/>
            <a:r>
              <a:rPr lang="ko-KR" altLang="en-US" dirty="0" smtClean="0"/>
              <a:t> </a:t>
            </a:r>
            <a:r>
              <a:rPr lang="en-US" altLang="ko-KR" dirty="0" err="1" smtClean="0"/>
              <a:t>Crabb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Rogers</a:t>
            </a:r>
            <a:r>
              <a:rPr lang="ko-KR" altLang="en-US" dirty="0"/>
              <a:t>의</a:t>
            </a:r>
            <a:r>
              <a:rPr lang="ko-KR" altLang="en-US" dirty="0" smtClean="0"/>
              <a:t> 성선설 입장의 상담은 성경을 단편적으로 부인 하는 것이라 비판함</a:t>
            </a:r>
            <a:r>
              <a:rPr lang="en-US" altLang="ko-KR" dirty="0" smtClean="0"/>
              <a:t>.</a:t>
            </a:r>
          </a:p>
          <a:p>
            <a:pPr marL="514350" indent="-514350"/>
            <a:r>
              <a:rPr lang="en-US" altLang="ko-KR" dirty="0" err="1" smtClean="0"/>
              <a:t>Crabb</a:t>
            </a:r>
            <a:r>
              <a:rPr lang="ko-KR" altLang="en-US" dirty="0" smtClean="0"/>
              <a:t>은 성령의 도움 없이는 결코 </a:t>
            </a:r>
            <a:r>
              <a:rPr lang="en-US" altLang="ko-KR" dirty="0" smtClean="0"/>
              <a:t>Rogers</a:t>
            </a:r>
            <a:r>
              <a:rPr lang="ko-KR" altLang="en-US" dirty="0" smtClean="0"/>
              <a:t>가 말하는 인간의 기쁨의 열매를 매을 수 없다고 함</a:t>
            </a:r>
            <a:r>
              <a:rPr lang="en-US" altLang="ko-KR" dirty="0" smtClean="0"/>
              <a:t>.</a:t>
            </a:r>
          </a:p>
          <a:p>
            <a:pPr marL="514350" indent="-514350"/>
            <a:r>
              <a:rPr lang="en-US" altLang="ko-KR" dirty="0" smtClean="0"/>
              <a:t>Rogers</a:t>
            </a:r>
            <a:r>
              <a:rPr lang="ko-KR" altLang="en-US" dirty="0" smtClean="0"/>
              <a:t>의 성선설 입장은 성경에 위배도며</a:t>
            </a:r>
            <a:r>
              <a:rPr lang="en-US" altLang="ko-KR" dirty="0" smtClean="0"/>
              <a:t>,</a:t>
            </a:r>
            <a:r>
              <a:rPr lang="el-GR" altLang="ko-KR" dirty="0"/>
              <a:t> </a:t>
            </a:r>
            <a:r>
              <a:rPr lang="el-GR" altLang="ko-KR" dirty="0" smtClean="0"/>
              <a:t>θ</a:t>
            </a:r>
            <a:r>
              <a:rPr lang="ko-KR" altLang="en-US" dirty="0" smtClean="0"/>
              <a:t>을 반역하는 행위라 함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 marL="514350" indent="-514350">
              <a:buFont typeface="+mj-lt"/>
              <a:buAutoNum type="arabicParenR"/>
            </a:pPr>
            <a:endParaRPr lang="ko-KR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altLang="ko-KR" dirty="0" smtClean="0"/>
              <a:t>3) Behaviorism- Skinner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altLang="ko-KR" dirty="0" smtClean="0"/>
              <a:t>Watson</a:t>
            </a:r>
            <a:r>
              <a:rPr lang="ko-KR" altLang="en-US" dirty="0" smtClean="0"/>
              <a:t>을 비롯한 행동주의 심리학자들은 신성과 영적인 것들이 존재 하지 않는다고 가정함</a:t>
            </a:r>
            <a:r>
              <a:rPr lang="en-US" altLang="ko-KR" dirty="0" smtClean="0"/>
              <a:t>.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/>
              <a:t>신성과 영성은 행동처럼 과학적 관찰과 심리검사로도 측정하거나 조작할 수 없다</a:t>
            </a:r>
            <a:r>
              <a:rPr lang="en-US" altLang="ko-KR" dirty="0" smtClean="0"/>
              <a:t>.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altLang="ko-KR" dirty="0" err="1" smtClean="0"/>
              <a:t>Crabb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Skinner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‘</a:t>
            </a:r>
            <a:r>
              <a:rPr lang="ko-KR" altLang="en-US" dirty="0" err="1" smtClean="0"/>
              <a:t>영향론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에 대해 긍적적일면이 있다고 보고 부분적으로 기독교 상담자들이 사용 할 수 있다는 견해를 가졌다</a:t>
            </a:r>
            <a:r>
              <a:rPr lang="en-US" altLang="ko-KR" dirty="0" smtClean="0"/>
              <a:t>.</a:t>
            </a:r>
          </a:p>
          <a:p>
            <a:pPr marL="514350" indent="-514350">
              <a:buFont typeface="+mj-ea"/>
              <a:buAutoNum type="circleNumDbPlain"/>
            </a:pPr>
            <a:r>
              <a:rPr lang="en-US" altLang="ko-KR" dirty="0" err="1" smtClean="0"/>
              <a:t>Crabb</a:t>
            </a:r>
            <a:r>
              <a:rPr lang="ko-KR" altLang="en-US" dirty="0"/>
              <a:t>는 </a:t>
            </a:r>
            <a:r>
              <a:rPr lang="ko-KR" altLang="en-US" dirty="0" smtClean="0"/>
              <a:t>자신을 </a:t>
            </a:r>
            <a:r>
              <a:rPr lang="en-US" altLang="ko-KR" dirty="0" smtClean="0"/>
              <a:t>Spoiling the Egyptians</a:t>
            </a:r>
            <a:r>
              <a:rPr lang="ko-KR" altLang="en-US" dirty="0" smtClean="0"/>
              <a:t>형의 추구에 성경적 계시와 조화를 잘 사용하는 자라 함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4.Crabb</a:t>
            </a:r>
            <a:r>
              <a:rPr lang="ko-KR" altLang="en-US" dirty="0" smtClean="0"/>
              <a:t>의 성경적 상담의 공헌 및 제한 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arenR"/>
            </a:pPr>
            <a:r>
              <a:rPr lang="ko-KR" altLang="en-US" dirty="0" smtClean="0"/>
              <a:t>공헌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첫째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베타적 성격이 강한 기독교 상담이론과 일반심리학과의 통합적 역할을 통해 기독교 상담의 새로운 접근을 시도했다</a:t>
            </a:r>
            <a:r>
              <a:rPr lang="en-US" altLang="ko-KR" dirty="0" smtClean="0"/>
              <a:t>.</a:t>
            </a:r>
          </a:p>
          <a:p>
            <a:pPr marL="514350" indent="-514350">
              <a:buNone/>
            </a:pPr>
            <a:r>
              <a:rPr lang="ko-KR" altLang="en-US" dirty="0" smtClean="0"/>
              <a:t>둘째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교회를 격려하는 공동체라는 이해의 바탕으로 격려상담 시도</a:t>
            </a:r>
            <a:r>
              <a:rPr lang="en-US" altLang="ko-KR" dirty="0" smtClean="0"/>
              <a:t> </a:t>
            </a:r>
          </a:p>
          <a:p>
            <a:pPr marL="514350" indent="-514350">
              <a:buNone/>
            </a:pPr>
            <a:r>
              <a:rPr lang="ko-KR" altLang="en-US" dirty="0" smtClean="0"/>
              <a:t>셋째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중요성과 안전이라는 두 가지 개념 통해 기독교 적 세계관 정립을 시도함</a:t>
            </a:r>
            <a:r>
              <a:rPr lang="en-US" altLang="ko-KR" dirty="0" smtClean="0"/>
              <a:t>.</a:t>
            </a:r>
          </a:p>
          <a:p>
            <a:pPr marL="514350" indent="-514350">
              <a:buNone/>
            </a:pPr>
            <a:r>
              <a:rPr lang="ko-KR" altLang="en-US" dirty="0" smtClean="0"/>
              <a:t>넷</a:t>
            </a:r>
            <a:r>
              <a:rPr lang="ko-KR" altLang="en-US" dirty="0"/>
              <a:t>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상담 사역 영역 확장</a:t>
            </a:r>
            <a:r>
              <a:rPr lang="en-US" altLang="ko-KR" dirty="0" smtClean="0"/>
              <a:t>-</a:t>
            </a:r>
            <a:r>
              <a:rPr lang="ko-KR" altLang="en-US" dirty="0" smtClean="0"/>
              <a:t>평신도에게 </a:t>
            </a:r>
            <a:r>
              <a:rPr lang="ko-KR" altLang="en-US" dirty="0" err="1" smtClean="0"/>
              <a:t>상담사역장을</a:t>
            </a:r>
            <a:r>
              <a:rPr lang="ko-KR" altLang="en-US" dirty="0" smtClean="0"/>
              <a:t> 열어줌</a:t>
            </a:r>
            <a:r>
              <a:rPr lang="en-US" altLang="ko-KR" dirty="0" smtClean="0"/>
              <a:t>.</a:t>
            </a:r>
          </a:p>
          <a:p>
            <a:pPr marL="514350" indent="-514350">
              <a:buNone/>
            </a:pPr>
            <a:r>
              <a:rPr lang="ko-KR" altLang="en-US" dirty="0" smtClean="0"/>
              <a:t>다섯</a:t>
            </a:r>
            <a:r>
              <a:rPr lang="ko-KR" altLang="en-US" dirty="0"/>
              <a:t>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인</a:t>
            </a:r>
            <a:r>
              <a:rPr lang="ko-KR" altLang="en-US" dirty="0"/>
              <a:t>간 </a:t>
            </a:r>
            <a:r>
              <a:rPr lang="ko-KR" altLang="en-US" dirty="0" smtClean="0"/>
              <a:t>감정을 중요시하고 부정적 감정을 성경적 감정으로 바꾸어 일을 함</a:t>
            </a:r>
            <a:r>
              <a:rPr lang="en-US" altLang="ko-KR" dirty="0" smtClean="0"/>
              <a:t>.</a:t>
            </a:r>
          </a:p>
          <a:p>
            <a:pPr marL="514350" indent="-514350">
              <a:buNone/>
            </a:pPr>
            <a:r>
              <a:rPr lang="en-US" altLang="ko-KR" dirty="0" smtClean="0"/>
              <a:t>2) </a:t>
            </a:r>
            <a:r>
              <a:rPr lang="ko-KR" altLang="en-US" dirty="0" smtClean="0"/>
              <a:t>실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ko-KR" altLang="en-US" dirty="0" smtClean="0"/>
              <a:t>첫째</a:t>
            </a:r>
            <a:r>
              <a:rPr lang="en-US" altLang="ko-KR" dirty="0" smtClean="0"/>
              <a:t>: </a:t>
            </a:r>
            <a:r>
              <a:rPr lang="en-US" altLang="ko-KR" dirty="0" err="1" smtClean="0"/>
              <a:t>Crabb</a:t>
            </a:r>
            <a:r>
              <a:rPr lang="ko-KR" altLang="en-US" dirty="0" smtClean="0"/>
              <a:t>의 상담이론은 지나치게 심리학적이고 이론적이다</a:t>
            </a:r>
            <a:r>
              <a:rPr lang="en-US" altLang="ko-KR" dirty="0" smtClean="0"/>
              <a:t>.</a:t>
            </a:r>
          </a:p>
          <a:p>
            <a:pPr marL="514350" indent="-514350">
              <a:buNone/>
            </a:pPr>
            <a:r>
              <a:rPr lang="ko-KR" altLang="en-US" dirty="0" smtClean="0"/>
              <a:t>둘</a:t>
            </a:r>
            <a:r>
              <a:rPr lang="ko-KR" altLang="en-US" dirty="0"/>
              <a:t>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평신도 입장에서 성경적 상담이론을 제시하다 보니 성경해석상 문제가 있다는 지적을 받음</a:t>
            </a:r>
            <a:r>
              <a:rPr lang="en-US" altLang="ko-KR" dirty="0" smtClean="0"/>
              <a:t>.</a:t>
            </a:r>
          </a:p>
          <a:p>
            <a:pPr marL="514350" indent="-514350">
              <a:buNone/>
            </a:pPr>
            <a:r>
              <a:rPr lang="ko-KR" altLang="en-US" dirty="0" smtClean="0"/>
              <a:t>셋</a:t>
            </a:r>
            <a:r>
              <a:rPr lang="ko-KR" altLang="en-US" dirty="0"/>
              <a:t>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인격구조를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가지로 나누어 설명함으로 인격을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가지로 나누고 있는 것처럼 오해의 소지가 있다</a:t>
            </a:r>
            <a:r>
              <a:rPr lang="en-US" altLang="ko-KR" dirty="0" smtClean="0"/>
              <a:t>.</a:t>
            </a:r>
          </a:p>
          <a:p>
            <a:pPr marL="514350" indent="-514350"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5. J. E. Adams</a:t>
            </a:r>
            <a:r>
              <a:rPr lang="ko-KR" altLang="en-US" dirty="0" smtClean="0"/>
              <a:t>와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L. J. </a:t>
            </a:r>
            <a:r>
              <a:rPr lang="en-US" altLang="ko-KR" dirty="0" err="1" smtClean="0"/>
              <a:t>Crabb</a:t>
            </a:r>
            <a:r>
              <a:rPr lang="ko-KR" altLang="en-US" dirty="0" smtClean="0"/>
              <a:t>의 상담이론 비교</a:t>
            </a:r>
            <a:endParaRPr lang="ko-KR" altLang="en-US" dirty="0"/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377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0024"/>
                <a:gridCol w="428628"/>
                <a:gridCol w="2571768"/>
                <a:gridCol w="2714644"/>
                <a:gridCol w="2114536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J. E. Adams</a:t>
                      </a:r>
                      <a:r>
                        <a:rPr lang="ko-KR" altLang="en-US" dirty="0" smtClean="0"/>
                        <a:t> 상담이론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L. J. </a:t>
                      </a:r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 상담이론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과 </a:t>
                      </a:r>
                      <a:r>
                        <a:rPr lang="en-US" altLang="ko-KR" dirty="0" smtClean="0"/>
                        <a:t>Adams </a:t>
                      </a:r>
                      <a:r>
                        <a:rPr lang="ko-KR" altLang="en-US" dirty="0" smtClean="0"/>
                        <a:t>비교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1.</a:t>
                      </a:r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  </a:t>
                      </a:r>
                      <a:r>
                        <a:rPr lang="ko-KR" altLang="en-US" dirty="0" smtClean="0"/>
                        <a:t>상담</a:t>
                      </a:r>
                      <a:endParaRPr lang="ko-KR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상담의 의미와 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Adams</a:t>
                      </a:r>
                      <a:r>
                        <a:rPr lang="ko-KR" altLang="en-US" dirty="0" smtClean="0"/>
                        <a:t>는 </a:t>
                      </a:r>
                      <a:r>
                        <a:rPr lang="en-US" altLang="ko-KR" dirty="0" smtClean="0"/>
                        <a:t>Biblical approach</a:t>
                      </a:r>
                      <a:r>
                        <a:rPr lang="ko-KR" altLang="en-US" dirty="0" smtClean="0"/>
                        <a:t>을 통한 권면적 상담이론을 제시함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dirty="0" smtClean="0"/>
                        <a:t>권면적 상담은 죄와 죄책감으로 파괴된 오직 성경의 자료 통해 현재와 미래의 문제의 해결하여야 함을 강조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임상심리학의 이론과 성서의 진리를 통해 비성경적 삶에서 오는 문제 해결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즉 성경적 상담모델을 제시함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내담자가 </a:t>
                      </a:r>
                      <a:r>
                        <a:rPr lang="el-GR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의 말씀과 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JX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의 닮음을 추구하여 인격이 성숙도록 함이 치유라 봄</a:t>
                      </a:r>
                      <a:endParaRPr lang="el-GR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둘 다 성경을 기초로 한다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dirty="0" smtClean="0"/>
                        <a:t>둘 다 참된 기독교인이 되게 함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은 성경적 입장에서 심리학을 좀 수용하나</a:t>
                      </a:r>
                      <a:r>
                        <a:rPr lang="en-US" altLang="ko-KR" dirty="0" smtClean="0"/>
                        <a:t>, Adams</a:t>
                      </a:r>
                      <a:r>
                        <a:rPr lang="ko-KR" altLang="en-US" dirty="0" smtClean="0"/>
                        <a:t>는 전혀 취하지 않음</a:t>
                      </a:r>
                      <a:endParaRPr lang="en-US" altLang="ko-KR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이론개요</a:t>
                      </a:r>
                      <a:endParaRPr lang="ko-KR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인간관계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인간은 </a:t>
                      </a:r>
                      <a:r>
                        <a:rPr lang="el-GR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Θ</a:t>
                      </a:r>
                      <a:r>
                        <a:rPr lang="ko-KR" altLang="en-US" sz="18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형상으로 창조되었으나 타락하였음을 강조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l-GR" altLang="ko-KR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인격의 기능으로 의식적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무의식적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마음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마음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의지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정서로 구분하였다</a:t>
                      </a:r>
                      <a:r>
                        <a:rPr lang="en-US" altLang="ko-KR" baseline="0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인간의 근본적 해결책은 성경에 있다고 봄</a:t>
                      </a:r>
                      <a:r>
                        <a:rPr lang="en-US" altLang="ko-KR" dirty="0" smtClean="0"/>
                        <a:t>. Adams</a:t>
                      </a:r>
                      <a:r>
                        <a:rPr lang="ko-KR" altLang="en-US" dirty="0" smtClean="0"/>
                        <a:t>에 비해 </a:t>
                      </a:r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은 과학적 접근을 취함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428624"/>
          <a:ext cx="8229600" cy="60722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024"/>
                <a:gridCol w="428628"/>
                <a:gridCol w="2714644"/>
                <a:gridCol w="2643206"/>
                <a:gridCol w="2043098"/>
              </a:tblGrid>
              <a:tr h="708424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J. E. Adams</a:t>
                      </a:r>
                      <a:r>
                        <a:rPr lang="ko-KR" altLang="en-US" dirty="0" smtClean="0"/>
                        <a:t> 상담이론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L. J. </a:t>
                      </a:r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 상담이론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과 </a:t>
                      </a:r>
                      <a:r>
                        <a:rPr lang="en-US" altLang="ko-KR" dirty="0" smtClean="0"/>
                        <a:t>Adams </a:t>
                      </a:r>
                      <a:r>
                        <a:rPr lang="ko-KR" altLang="en-US" dirty="0" smtClean="0"/>
                        <a:t>비교</a:t>
                      </a:r>
                      <a:endParaRPr lang="ko-KR" altLang="en-US" dirty="0"/>
                    </a:p>
                  </a:txBody>
                  <a:tcPr/>
                </a:tc>
              </a:tr>
              <a:tr h="283369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2. </a:t>
                      </a:r>
                      <a:r>
                        <a:rPr lang="ko-KR" altLang="en-US" dirty="0" smtClean="0"/>
                        <a:t>상담</a:t>
                      </a:r>
                      <a:endParaRPr lang="ko-KR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문제이해 과제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사람이 문제에 직면하면 문제 접근</a:t>
                      </a:r>
                      <a:r>
                        <a:rPr lang="en-US" altLang="ko-KR" dirty="0" smtClean="0"/>
                        <a:t>4</a:t>
                      </a:r>
                      <a:r>
                        <a:rPr lang="ko-KR" altLang="en-US" dirty="0" smtClean="0"/>
                        <a:t>가지가 있다 함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문제 자체를 피하는 사람</a:t>
                      </a:r>
                      <a:r>
                        <a:rPr lang="en-US" altLang="ko-KR" dirty="0" smtClean="0"/>
                        <a:t>, 2</a:t>
                      </a:r>
                      <a:r>
                        <a:rPr lang="ko-KR" altLang="en-US" dirty="0" smtClean="0"/>
                        <a:t>문제의 가장 자리를 스쳐가는 사람</a:t>
                      </a:r>
                      <a:r>
                        <a:rPr lang="en-US" altLang="ko-KR" dirty="0" smtClean="0"/>
                        <a:t>, 3</a:t>
                      </a:r>
                      <a:r>
                        <a:rPr lang="ko-KR" altLang="en-US" dirty="0" smtClean="0"/>
                        <a:t>되돌아 가는 사람</a:t>
                      </a:r>
                      <a:r>
                        <a:rPr lang="en-US" altLang="ko-KR" dirty="0" smtClean="0"/>
                        <a:t>, 4</a:t>
                      </a:r>
                      <a:r>
                        <a:rPr lang="ko-KR" altLang="en-US" dirty="0" smtClean="0"/>
                        <a:t>정면 돌파하는 사람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문제해결의 출발점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1.</a:t>
                      </a:r>
                      <a:r>
                        <a:rPr lang="ko-KR" altLang="en-US" dirty="0" smtClean="0"/>
                        <a:t>욕구이해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육적</a:t>
                      </a:r>
                      <a:r>
                        <a:rPr lang="ko-KR" altLang="en-US" dirty="0" smtClean="0"/>
                        <a:t> 인격적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latinLnBrk="1"/>
                      <a:r>
                        <a:rPr lang="en-US" altLang="ko-KR" dirty="0" smtClean="0"/>
                        <a:t>2. </a:t>
                      </a:r>
                      <a:r>
                        <a:rPr lang="ko-KR" altLang="en-US" dirty="0" smtClean="0"/>
                        <a:t>동기</a:t>
                      </a:r>
                      <a:r>
                        <a:rPr lang="en-US" altLang="ko-KR" dirty="0" smtClean="0"/>
                        <a:t>: </a:t>
                      </a:r>
                      <a:r>
                        <a:rPr lang="ko-KR" altLang="en-US" dirty="0" smtClean="0"/>
                        <a:t>욕구 충족시키는 의욕이나 자극으로서 자신의 중요성 안전을 갖게 하는 것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은 문제이해를 심리학적 관점에서 접근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문제를 내면적 상황에 초점 둠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/>
                      <a:r>
                        <a:rPr lang="en-US" altLang="ko-KR" dirty="0" smtClean="0"/>
                        <a:t>Adams</a:t>
                      </a:r>
                      <a:r>
                        <a:rPr lang="ko-KR" altLang="en-US" dirty="0" smtClean="0"/>
                        <a:t>는 문제 유형에 관심을 둠</a:t>
                      </a:r>
                      <a:r>
                        <a:rPr lang="en-US" altLang="ko-KR" dirty="0" smtClean="0"/>
                        <a:t>.</a:t>
                      </a:r>
                      <a:r>
                        <a:rPr lang="ko-KR" altLang="en-US" dirty="0" smtClean="0"/>
                        <a:t>외형적 유형에 초점을 둠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253008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방법</a:t>
                      </a:r>
                      <a:endParaRPr lang="ko-KR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상담 과정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상담 </a:t>
                      </a:r>
                      <a:r>
                        <a:rPr lang="en-US" altLang="ko-KR" dirty="0" smtClean="0"/>
                        <a:t>5</a:t>
                      </a:r>
                      <a:r>
                        <a:rPr lang="ko-KR" altLang="en-US" dirty="0" smtClean="0"/>
                        <a:t>단계</a:t>
                      </a:r>
                      <a:endParaRPr lang="en-US" altLang="ko-KR" dirty="0" smtClean="0"/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dirty="0" smtClean="0"/>
                        <a:t>경청</a:t>
                      </a:r>
                      <a:r>
                        <a:rPr lang="en-US" altLang="ko-KR" dirty="0" smtClean="0"/>
                        <a:t>: </a:t>
                      </a:r>
                      <a:r>
                        <a:rPr lang="ko-KR" altLang="en-US" dirty="0" smtClean="0"/>
                        <a:t>문제 파악</a:t>
                      </a:r>
                      <a:endParaRPr lang="en-US" altLang="ko-KR" dirty="0" smtClean="0"/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dirty="0" smtClean="0"/>
                        <a:t>이해</a:t>
                      </a:r>
                      <a:r>
                        <a:rPr lang="en-US" altLang="ko-KR" dirty="0" smtClean="0"/>
                        <a:t>: </a:t>
                      </a:r>
                      <a:r>
                        <a:rPr lang="ko-KR" altLang="en-US" dirty="0" smtClean="0"/>
                        <a:t>상담자 이해</a:t>
                      </a:r>
                      <a:endParaRPr lang="en-US" altLang="ko-KR" dirty="0" smtClean="0"/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dirty="0" smtClean="0"/>
                        <a:t>분석</a:t>
                      </a:r>
                      <a:r>
                        <a:rPr lang="en-US" altLang="ko-KR" dirty="0" smtClean="0"/>
                        <a:t>: </a:t>
                      </a:r>
                      <a:r>
                        <a:rPr lang="ko-KR" altLang="en-US" dirty="0" smtClean="0"/>
                        <a:t>문제 분석</a:t>
                      </a:r>
                      <a:endParaRPr lang="en-US" altLang="ko-KR" dirty="0" smtClean="0"/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dirty="0" smtClean="0"/>
                        <a:t>권면</a:t>
                      </a:r>
                      <a:r>
                        <a:rPr lang="en-US" altLang="ko-KR" dirty="0" smtClean="0"/>
                        <a:t>: </a:t>
                      </a:r>
                      <a:r>
                        <a:rPr lang="ko-KR" altLang="en-US" dirty="0" smtClean="0"/>
                        <a:t>깊이 개입</a:t>
                      </a:r>
                      <a:endParaRPr lang="en-US" altLang="ko-KR" dirty="0" smtClean="0"/>
                    </a:p>
                    <a:p>
                      <a:pPr marL="342900" indent="-342900" latinLnBrk="1">
                        <a:buAutoNum type="arabicPeriod"/>
                      </a:pPr>
                      <a:r>
                        <a:rPr lang="ko-KR" altLang="en-US" dirty="0" smtClean="0"/>
                        <a:t>해결</a:t>
                      </a:r>
                      <a:r>
                        <a:rPr lang="en-US" altLang="ko-KR" dirty="0" smtClean="0"/>
                        <a:t>: </a:t>
                      </a:r>
                      <a:r>
                        <a:rPr lang="ko-KR" altLang="en-US" dirty="0" err="1" smtClean="0"/>
                        <a:t>새유형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상담 </a:t>
                      </a:r>
                      <a:r>
                        <a:rPr lang="en-US" altLang="ko-KR" dirty="0" smtClean="0"/>
                        <a:t>7</a:t>
                      </a:r>
                      <a:r>
                        <a:rPr lang="ko-KR" altLang="en-US" dirty="0" smtClean="0"/>
                        <a:t>단계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1.</a:t>
                      </a:r>
                      <a:r>
                        <a:rPr lang="ko-KR" altLang="en-US" dirty="0" smtClean="0"/>
                        <a:t>문제감정 확인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2.</a:t>
                      </a:r>
                      <a:r>
                        <a:rPr lang="ko-KR" altLang="en-US" dirty="0" smtClean="0"/>
                        <a:t>문제행동 확인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3.</a:t>
                      </a:r>
                      <a:r>
                        <a:rPr lang="ko-KR" altLang="en-US" dirty="0" smtClean="0"/>
                        <a:t>문제사고 확인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4. </a:t>
                      </a:r>
                      <a:r>
                        <a:rPr lang="ko-KR" altLang="en-US" dirty="0" smtClean="0"/>
                        <a:t>가정을 변화시킴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5.</a:t>
                      </a:r>
                      <a:r>
                        <a:rPr lang="ko-KR" altLang="en-US" dirty="0" smtClean="0"/>
                        <a:t>학습된 가정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6.</a:t>
                      </a:r>
                      <a:r>
                        <a:rPr lang="ko-KR" altLang="en-US" dirty="0" smtClean="0"/>
                        <a:t>성서적 행동 수행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7. </a:t>
                      </a:r>
                      <a:r>
                        <a:rPr lang="ko-KR" altLang="en-US" dirty="0" smtClean="0"/>
                        <a:t>조절된 감정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smtClean="0"/>
                        <a:t>두 사람 모두 인간의 근본적 해결책은 성경에 있다고 봄</a:t>
                      </a:r>
                      <a:r>
                        <a:rPr lang="en-US" altLang="ko-KR" dirty="0" smtClean="0"/>
                        <a:t>. </a:t>
                      </a: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Adams</a:t>
                      </a:r>
                      <a:r>
                        <a:rPr lang="ko-KR" altLang="en-US" dirty="0" smtClean="0"/>
                        <a:t>에 비해 </a:t>
                      </a:r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은 과학적 접근을 취함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457200" y="357188"/>
          <a:ext cx="8229600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586"/>
                <a:gridCol w="285752"/>
                <a:gridCol w="2500330"/>
                <a:gridCol w="2643206"/>
                <a:gridCol w="2471726"/>
              </a:tblGrid>
              <a:tr h="500044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 smtClean="0"/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J. E. Adams</a:t>
                      </a:r>
                      <a:r>
                        <a:rPr lang="ko-KR" altLang="en-US" dirty="0" smtClean="0"/>
                        <a:t> 상담이론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smtClean="0"/>
                        <a:t>L. J. </a:t>
                      </a:r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 상담이론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과 </a:t>
                      </a:r>
                      <a:r>
                        <a:rPr lang="en-US" altLang="ko-KR" dirty="0" smtClean="0"/>
                        <a:t>Adams </a:t>
                      </a:r>
                      <a:r>
                        <a:rPr lang="ko-KR" altLang="en-US" dirty="0" smtClean="0"/>
                        <a:t>비교</a:t>
                      </a:r>
                    </a:p>
                  </a:txBody>
                  <a:tcPr/>
                </a:tc>
              </a:tr>
              <a:tr h="172878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3. </a:t>
                      </a:r>
                      <a:r>
                        <a:rPr lang="ko-KR" altLang="en-US" dirty="0" smtClean="0"/>
                        <a:t>비기독교</a:t>
                      </a:r>
                      <a:endParaRPr lang="ko-KR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Freud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Adams</a:t>
                      </a:r>
                      <a:r>
                        <a:rPr lang="ko-KR" altLang="en-US" dirty="0" smtClean="0"/>
                        <a:t>는 </a:t>
                      </a:r>
                      <a:r>
                        <a:rPr lang="en-US" altLang="ko-KR" dirty="0" smtClean="0"/>
                        <a:t>Freud</a:t>
                      </a:r>
                      <a:r>
                        <a:rPr lang="ko-KR" altLang="en-US" dirty="0" smtClean="0"/>
                        <a:t>의 정신분석학을 심리학의 사생아라 혹평함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Freud</a:t>
                      </a:r>
                      <a:r>
                        <a:rPr lang="ko-KR" altLang="en-US" dirty="0" smtClean="0"/>
                        <a:t>의 이기적 동기의 문제 해결하기 위한 방법인 탈성경적 면과 정신구조 </a:t>
                      </a:r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가지 통한 해결책은 인간을 비양심적으로 만든다며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비난함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둘 다 정신분석학을 비판함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dirty="0" smtClean="0"/>
                        <a:t>현재 기독교가 무비판적으로 </a:t>
                      </a:r>
                      <a:r>
                        <a:rPr lang="en-US" altLang="ko-KR" dirty="0" smtClean="0"/>
                        <a:t>Freud</a:t>
                      </a:r>
                      <a:r>
                        <a:rPr lang="ko-KR" altLang="en-US" dirty="0" smtClean="0"/>
                        <a:t>의 이론을 사용함은 심각한 위기라 표현함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적 상담에</a:t>
                      </a:r>
                      <a:endParaRPr lang="ko-KR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Rogers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Rogers</a:t>
                      </a:r>
                      <a:r>
                        <a:rPr lang="ko-KR" altLang="en-US" dirty="0" smtClean="0"/>
                        <a:t>의 인간 스스로의 길을 가도록 함은 비판하면서도 전략적 측면에서 </a:t>
                      </a:r>
                      <a:r>
                        <a:rPr lang="en-US" altLang="ko-KR" dirty="0" smtClean="0"/>
                        <a:t>Rogers</a:t>
                      </a:r>
                      <a:r>
                        <a:rPr lang="ko-KR" altLang="en-US" dirty="0" smtClean="0"/>
                        <a:t>의 이론도 도움이 될때가 있다는 견해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인간자유성은 하나님의 도움의 필요</a:t>
                      </a:r>
                      <a:r>
                        <a:rPr lang="ko-KR" altLang="en-US" baseline="0" dirty="0" smtClean="0"/>
                        <a:t> 없다는 </a:t>
                      </a:r>
                      <a:r>
                        <a:rPr lang="ko-KR" altLang="en-US" baseline="0" dirty="0" err="1" smtClean="0"/>
                        <a:t>죄된</a:t>
                      </a:r>
                      <a:r>
                        <a:rPr lang="ko-KR" altLang="en-US" baseline="0" dirty="0" smtClean="0"/>
                        <a:t> 인간의 신념이라 비판함</a:t>
                      </a:r>
                      <a:r>
                        <a:rPr lang="en-US" altLang="ko-KR" baseline="0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baseline="0" dirty="0" smtClean="0"/>
                        <a:t>인간으로 시작해 인간으로 끝남은 </a:t>
                      </a:r>
                      <a:r>
                        <a:rPr lang="ko-KR" altLang="en-US" baseline="0" dirty="0" err="1" smtClean="0"/>
                        <a:t>비성경적이라</a:t>
                      </a:r>
                      <a:r>
                        <a:rPr lang="ko-KR" altLang="en-US" baseline="0" dirty="0" smtClean="0"/>
                        <a:t>  비판함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인본주의 적 상담이론에 둘 다 비판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그러나</a:t>
                      </a:r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은 가마정을 다루는 면에서 수용적임</a:t>
                      </a:r>
                      <a:r>
                        <a:rPr lang="en-US" altLang="ko-KR" dirty="0" smtClean="0"/>
                        <a:t>,</a:t>
                      </a:r>
                    </a:p>
                    <a:p>
                      <a:pPr latinLnBrk="1"/>
                      <a:r>
                        <a:rPr lang="ko-KR" altLang="en-US" dirty="0" smtClean="0"/>
                        <a:t>전략적 측면서 이용 가능하다고 봄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대해서</a:t>
                      </a:r>
                      <a:endParaRPr lang="ko-KR" alt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Skinner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Skinner</a:t>
                      </a:r>
                      <a:r>
                        <a:rPr lang="ko-KR" altLang="en-US" dirty="0" smtClean="0"/>
                        <a:t>가 모든 책임을 무시하고 인간의 존엄을 비인한다고 비판</a:t>
                      </a:r>
                      <a:r>
                        <a:rPr lang="en-US" altLang="ko-KR" dirty="0" smtClean="0"/>
                        <a:t>,</a:t>
                      </a:r>
                    </a:p>
                    <a:p>
                      <a:pPr latinLnBrk="1"/>
                      <a:r>
                        <a:rPr lang="ko-KR" altLang="en-US" dirty="0" smtClean="0"/>
                        <a:t>인간을 동물로 특징지음은 잘 못이라 함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Skinner- Box</a:t>
                      </a:r>
                      <a:r>
                        <a:rPr lang="ko-KR" altLang="en-US" dirty="0" smtClean="0"/>
                        <a:t>는 인간을 동물로 대한 잘 못이라 지적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그러나 그의 </a:t>
                      </a:r>
                      <a:r>
                        <a:rPr lang="en-US" altLang="ko-KR" dirty="0" smtClean="0"/>
                        <a:t>‘</a:t>
                      </a:r>
                      <a:r>
                        <a:rPr lang="ko-KR" altLang="en-US" dirty="0" err="1" smtClean="0"/>
                        <a:t>영향론</a:t>
                      </a:r>
                      <a:r>
                        <a:rPr lang="en-US" altLang="ko-KR" dirty="0" smtClean="0"/>
                        <a:t>’</a:t>
                      </a:r>
                      <a:r>
                        <a:rPr lang="ko-KR" altLang="en-US" dirty="0" smtClean="0"/>
                        <a:t>에 대해 긍정적 반응을 보이고 기독교 상담에서도 유익이 될 수 있다고 봄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두 사람 모두 </a:t>
                      </a:r>
                      <a:r>
                        <a:rPr lang="en-US" altLang="ko-KR" dirty="0" err="1" smtClean="0"/>
                        <a:t>Skinnre</a:t>
                      </a:r>
                      <a:r>
                        <a:rPr lang="ko-KR" altLang="en-US" dirty="0" smtClean="0"/>
                        <a:t>이론에 거부하나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en-US" altLang="ko-KR" dirty="0" err="1" smtClean="0"/>
                        <a:t>Crabb</a:t>
                      </a:r>
                      <a:r>
                        <a:rPr lang="ko-KR" altLang="en-US" dirty="0" smtClean="0"/>
                        <a:t>은 </a:t>
                      </a:r>
                      <a:r>
                        <a:rPr lang="en-US" altLang="ko-KR" dirty="0" smtClean="0"/>
                        <a:t>Adams</a:t>
                      </a:r>
                      <a:r>
                        <a:rPr lang="ko-KR" altLang="en-US" dirty="0" smtClean="0"/>
                        <a:t>보다 수영적임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부분적으로 </a:t>
                      </a:r>
                      <a:r>
                        <a:rPr lang="ko-KR" altLang="en-US" dirty="0" err="1" smtClean="0"/>
                        <a:t>내담자에게</a:t>
                      </a:r>
                      <a:r>
                        <a:rPr lang="ko-KR" altLang="en-US" dirty="0" smtClean="0"/>
                        <a:t> 도움을 줄 수 있다고 판단 함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성경적 상담 이해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ko-KR" dirty="0" smtClean="0"/>
          </a:p>
          <a:p>
            <a:r>
              <a:rPr lang="ko-KR" altLang="en-US" dirty="0" smtClean="0"/>
              <a:t>성경과 </a:t>
            </a:r>
            <a:r>
              <a:rPr lang="en-US" altLang="ko-KR" dirty="0" smtClean="0"/>
              <a:t>JX</a:t>
            </a:r>
            <a:r>
              <a:rPr lang="ko-KR" altLang="en-US" dirty="0" smtClean="0"/>
              <a:t>를 통해 완전한 인격의 회복</a:t>
            </a:r>
            <a:endParaRPr lang="en-US" altLang="ko-KR" dirty="0"/>
          </a:p>
          <a:p>
            <a:r>
              <a:rPr lang="ko-KR" altLang="en-US" dirty="0" smtClean="0"/>
              <a:t>전능</a:t>
            </a:r>
            <a:r>
              <a:rPr lang="en-US" altLang="ko-KR" dirty="0" smtClean="0"/>
              <a:t>,</a:t>
            </a:r>
            <a:r>
              <a:rPr lang="ko-KR" altLang="en-US" dirty="0" smtClean="0"/>
              <a:t>무한</a:t>
            </a:r>
            <a:r>
              <a:rPr lang="en-US" altLang="ko-KR" dirty="0" smtClean="0"/>
              <a:t>,</a:t>
            </a:r>
            <a:r>
              <a:rPr lang="ko-KR" altLang="en-US" dirty="0" smtClean="0"/>
              <a:t>사랑하신 </a:t>
            </a:r>
            <a:r>
              <a:rPr lang="el-GR" altLang="ko-KR" dirty="0" smtClean="0"/>
              <a:t>θ</a:t>
            </a:r>
            <a:r>
              <a:rPr lang="ko-KR" altLang="en-US" dirty="0" smtClean="0"/>
              <a:t>계시다는 근본적 토대로 형성</a:t>
            </a:r>
            <a:endParaRPr lang="en-US" altLang="ko-KR" dirty="0" smtClean="0"/>
          </a:p>
          <a:p>
            <a:r>
              <a:rPr lang="ko-KR" altLang="en-US" dirty="0" smtClean="0"/>
              <a:t>성경의 절대적 권위와 </a:t>
            </a:r>
            <a:r>
              <a:rPr lang="ko-KR" altLang="en-US" dirty="0" err="1" smtClean="0"/>
              <a:t>충족성이</a:t>
            </a:r>
            <a:r>
              <a:rPr lang="ko-KR" altLang="en-US" dirty="0" smtClean="0"/>
              <a:t> 인간의 모든 문제에 궁극적 답변을 준다고 봄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인간에게 가장 중요한 요소를 중요성</a:t>
            </a:r>
            <a:r>
              <a:rPr lang="en-US" altLang="ko-KR" dirty="0" smtClean="0"/>
              <a:t>Significance</a:t>
            </a:r>
            <a:r>
              <a:rPr lang="ko-KR" altLang="en-US" dirty="0" smtClean="0"/>
              <a:t>과 안전이라 봄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인간이 제대로 살기 위해서는 중요성과 안전성이 충족되어야 한다고 봄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성경</a:t>
            </a:r>
            <a:r>
              <a:rPr lang="ko-KR" altLang="en-US" dirty="0"/>
              <a:t>적 </a:t>
            </a:r>
            <a:r>
              <a:rPr lang="ko-KR" altLang="en-US" dirty="0" smtClean="0"/>
              <a:t>상담의 적용은 문제의 감정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사고를 성경적 감정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행동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사고로 전환하는 과정이라 함</a:t>
            </a:r>
            <a:r>
              <a:rPr lang="en-US" altLang="ko-KR" dirty="0" smtClean="0"/>
              <a:t>.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idx="4294967295"/>
          </p:nvPr>
        </p:nvSpPr>
        <p:spPr>
          <a:xfrm>
            <a:off x="285720" y="1357298"/>
            <a:ext cx="5072098" cy="50006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dirty="0" smtClean="0"/>
              <a:t>1)</a:t>
            </a:r>
            <a:r>
              <a:rPr lang="en-US" altLang="ko-KR" dirty="0" err="1" smtClean="0"/>
              <a:t>Crabb</a:t>
            </a:r>
            <a:r>
              <a:rPr lang="ko-KR" altLang="en-US" dirty="0" smtClean="0"/>
              <a:t>의성경적 상담의 개념</a:t>
            </a:r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86304" cy="51115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altLang="ko-KR" sz="2800" dirty="0" smtClean="0"/>
              <a:t>2)</a:t>
            </a:r>
            <a:r>
              <a:rPr lang="en-US" altLang="ko-KR" sz="2800" dirty="0" err="1" smtClean="0"/>
              <a:t>Crabb</a:t>
            </a:r>
            <a:r>
              <a:rPr lang="ko-KR" altLang="en-US" sz="2800" dirty="0" smtClean="0"/>
              <a:t>성경적 상담의 인간관</a:t>
            </a: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dirty="0" smtClean="0"/>
              <a:t>인간의 인격은 심리학적 역학관계로 모두 해석할 수 없는 영혼의 세계가 있다고 봄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err="1" smtClean="0"/>
              <a:t>Crabb</a:t>
            </a:r>
            <a:r>
              <a:rPr lang="ko-KR" altLang="en-US" dirty="0" smtClean="0"/>
              <a:t>은 인격의 구조를 </a:t>
            </a:r>
            <a:r>
              <a:rPr lang="en-US" altLang="ko-KR" dirty="0" smtClean="0"/>
              <a:t>5</a:t>
            </a:r>
            <a:r>
              <a:rPr lang="ko-KR" altLang="en-US" dirty="0" smtClean="0"/>
              <a:t>단계로 나누었다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첫째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의식적인 마음</a:t>
            </a:r>
            <a:r>
              <a:rPr lang="en-US" altLang="ko-KR" dirty="0" smtClean="0"/>
              <a:t>(the conscious mind)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둘째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무의식적인 마음</a:t>
            </a:r>
            <a:r>
              <a:rPr lang="en-US" altLang="ko-KR" dirty="0" smtClean="0"/>
              <a:t>(the unconscious mind)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셋째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인간 스스로 선택하는 기본적 방향</a:t>
            </a:r>
            <a:r>
              <a:rPr lang="en-US" altLang="ko-KR" dirty="0" smtClean="0"/>
              <a:t>- </a:t>
            </a:r>
            <a:r>
              <a:rPr lang="ko-KR" altLang="en-US" dirty="0"/>
              <a:t>마</a:t>
            </a:r>
            <a:r>
              <a:rPr lang="ko-KR" altLang="en-US" dirty="0" smtClean="0"/>
              <a:t>음</a:t>
            </a:r>
            <a:r>
              <a:rPr lang="en-US" altLang="ko-KR" dirty="0" smtClean="0"/>
              <a:t>(heart, </a:t>
            </a:r>
            <a:r>
              <a:rPr lang="ko-KR" altLang="en-US" dirty="0" smtClean="0"/>
              <a:t>인간의 영적 성향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넷째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의지</a:t>
            </a:r>
            <a:r>
              <a:rPr lang="en-US" altLang="ko-KR" dirty="0" smtClean="0"/>
              <a:t>(will)- </a:t>
            </a:r>
            <a:r>
              <a:rPr lang="ko-KR" altLang="en-US" dirty="0" smtClean="0"/>
              <a:t>선택의 능력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ko-KR" altLang="en-US" dirty="0" smtClean="0"/>
              <a:t>다섯째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정서</a:t>
            </a:r>
            <a:r>
              <a:rPr lang="en-US" altLang="ko-KR" dirty="0" smtClean="0"/>
              <a:t>(emotions)- </a:t>
            </a:r>
            <a:r>
              <a:rPr lang="ko-KR" altLang="en-US" dirty="0" smtClean="0"/>
              <a:t>느낌을 수용하는 능력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257676" cy="51115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altLang="ko-KR" sz="2800" dirty="0" smtClean="0"/>
              <a:t>3)</a:t>
            </a:r>
            <a:r>
              <a:rPr lang="ko-KR" altLang="en-US" sz="2800" dirty="0" smtClean="0"/>
              <a:t>심리학과 기독교의 관계</a:t>
            </a: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357850"/>
          </a:xfrm>
        </p:spPr>
        <p:txBody>
          <a:bodyPr>
            <a:normAutofit fontScale="62500" lnSpcReduction="20000"/>
          </a:bodyPr>
          <a:lstStyle/>
          <a:p>
            <a:r>
              <a:rPr lang="en-US" altLang="ko-KR" dirty="0" err="1" smtClean="0"/>
              <a:t>Crabb</a:t>
            </a:r>
            <a:r>
              <a:rPr lang="ko-KR" altLang="en-US" dirty="0" smtClean="0"/>
              <a:t>는 성경적 상담은 기독교로의 통합을 중요한 과제로 보았다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심리학과 기독교의 관계성 정립이 기독교상담에서 중요한 과제로 보았다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4</a:t>
            </a:r>
            <a:r>
              <a:rPr lang="ko-KR" altLang="en-US" dirty="0" smtClean="0"/>
              <a:t>가지 입장의 기독교와 심리학의 관계</a:t>
            </a:r>
            <a:endParaRPr lang="en-US" altLang="ko-KR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solidFill>
                  <a:srgbClr val="FF0000"/>
                </a:solidFill>
              </a:rPr>
              <a:t>분리적 접근</a:t>
            </a:r>
            <a:r>
              <a:rPr lang="en-US" altLang="ko-KR" dirty="0" smtClean="0"/>
              <a:t>: </a:t>
            </a:r>
            <a:r>
              <a:rPr lang="ko-KR" altLang="en-US" dirty="0" smtClean="0"/>
              <a:t>심리학과 신학 두 분야는 분리되었으나 동등하다고 보는 분리적 접근</a:t>
            </a:r>
            <a:r>
              <a:rPr lang="en-US" altLang="ko-KR" dirty="0" smtClean="0"/>
              <a:t>(Separate but Equal)- </a:t>
            </a:r>
            <a:r>
              <a:rPr lang="ko-KR" altLang="en-US" dirty="0" smtClean="0"/>
              <a:t>서로</a:t>
            </a:r>
            <a:r>
              <a:rPr lang="en-US" altLang="ko-KR" dirty="0" smtClean="0"/>
              <a:t> </a:t>
            </a:r>
            <a:r>
              <a:rPr lang="ko-KR" altLang="en-US" dirty="0" smtClean="0"/>
              <a:t>겹치지 않는다고 봄</a:t>
            </a:r>
            <a:r>
              <a:rPr lang="en-US" altLang="ko-KR" dirty="0" smtClean="0"/>
              <a:t>&lt;</a:t>
            </a:r>
            <a:r>
              <a:rPr lang="ko-KR" altLang="en-US" dirty="0" smtClean="0"/>
              <a:t>벽을 허물고 소통 협력의 길 모색 요구</a:t>
            </a:r>
            <a:r>
              <a:rPr lang="en-US" altLang="ko-KR" dirty="0" smtClean="0"/>
              <a:t>&gt;.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solidFill>
                  <a:srgbClr val="FF0000"/>
                </a:solidFill>
              </a:rPr>
              <a:t>혼합적 접근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문제해결에 두 분야가 유용하다는 입장으로 혼합적 접근</a:t>
            </a:r>
            <a:r>
              <a:rPr lang="en-US" altLang="ko-KR" dirty="0" smtClean="0"/>
              <a:t>(tossed Salad)- </a:t>
            </a:r>
            <a:r>
              <a:rPr lang="ko-KR" altLang="en-US" dirty="0" smtClean="0"/>
              <a:t>성경의 방편들을 심리학의 개념들과 섞어서 사용하는 모델</a:t>
            </a:r>
            <a:r>
              <a:rPr lang="en-US" altLang="ko-KR" dirty="0" smtClean="0"/>
              <a:t>&lt;</a:t>
            </a:r>
            <a:r>
              <a:rPr lang="ko-KR" altLang="en-US" dirty="0" smtClean="0"/>
              <a:t>철학적 가정들이 충돌할 위험 지적</a:t>
            </a:r>
            <a:r>
              <a:rPr lang="en-US" altLang="ko-KR" dirty="0" smtClean="0"/>
              <a:t>&gt;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solidFill>
                  <a:srgbClr val="FF0000"/>
                </a:solidFill>
              </a:rPr>
              <a:t>영적 신앙적 접근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일반심리학을 거부하는 성경중심의 절대적인 입장으로 영적 신앙적 접근</a:t>
            </a:r>
            <a:r>
              <a:rPr lang="en-US" altLang="ko-KR" dirty="0" smtClean="0"/>
              <a:t>- </a:t>
            </a:r>
            <a:r>
              <a:rPr lang="ko-KR" altLang="en-US" dirty="0" smtClean="0"/>
              <a:t>이 모델은 두 모델의 반동으로 나온 모델이다</a:t>
            </a:r>
            <a:r>
              <a:rPr lang="en-US" altLang="ko-KR" dirty="0" smtClean="0"/>
              <a:t>. </a:t>
            </a:r>
            <a:r>
              <a:rPr lang="ko-KR" altLang="en-US" dirty="0"/>
              <a:t> </a:t>
            </a:r>
            <a:r>
              <a:rPr lang="ko-KR" altLang="en-US" dirty="0" smtClean="0"/>
              <a:t>이모델은 심리적 지식을 전혀 인정하지 않는다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심리학적 내용은 기독교 상담에 방해가 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오직 은혜</a:t>
            </a:r>
            <a:r>
              <a:rPr lang="en-US" altLang="ko-KR" dirty="0" smtClean="0"/>
              <a:t>, X, </a:t>
            </a:r>
            <a:r>
              <a:rPr lang="ko-KR" altLang="en-US" dirty="0" smtClean="0"/>
              <a:t>믿음</a:t>
            </a:r>
            <a:r>
              <a:rPr lang="en-US" altLang="ko-KR" dirty="0" smtClean="0"/>
              <a:t>, </a:t>
            </a:r>
            <a:r>
              <a:rPr lang="ko-KR" altLang="en-US" dirty="0" smtClean="0"/>
              <a:t>말씀으로 문제해결이 가능하다고 주장함</a:t>
            </a:r>
            <a:r>
              <a:rPr lang="en-US" altLang="ko-KR" dirty="0" smtClean="0"/>
              <a:t>.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solidFill>
                  <a:srgbClr val="FF0000"/>
                </a:solidFill>
              </a:rPr>
              <a:t>통합적 접근</a:t>
            </a:r>
            <a:r>
              <a:rPr lang="en-US" altLang="ko-KR" dirty="0" smtClean="0"/>
              <a:t>: </a:t>
            </a:r>
            <a:r>
              <a:rPr lang="ko-KR" altLang="en-US" dirty="0" smtClean="0"/>
              <a:t>성경을 </a:t>
            </a:r>
            <a:r>
              <a:rPr lang="ko-KR" altLang="en-US" dirty="0" err="1" smtClean="0"/>
              <a:t>중심하되</a:t>
            </a:r>
            <a:r>
              <a:rPr lang="ko-KR" altLang="en-US" dirty="0" smtClean="0"/>
              <a:t> 일반 심리학에서 받아들일 것은 받아들이는 입장으로 통합적 접근</a:t>
            </a:r>
            <a:r>
              <a:rPr lang="en-US" altLang="ko-KR" dirty="0" smtClean="0"/>
              <a:t>(Spoiling Egyptians)- </a:t>
            </a:r>
            <a:r>
              <a:rPr lang="ko-KR" altLang="en-US" dirty="0" smtClean="0"/>
              <a:t>성경의</a:t>
            </a:r>
            <a:r>
              <a:rPr lang="en-US" altLang="ko-KR" dirty="0" smtClean="0"/>
              <a:t> </a:t>
            </a:r>
            <a:r>
              <a:rPr lang="ko-KR" altLang="en-US" dirty="0" smtClean="0"/>
              <a:t>조명아래 심리학을 취함</a:t>
            </a:r>
            <a:r>
              <a:rPr lang="en-US" altLang="ko-KR" dirty="0" smtClean="0"/>
              <a:t>. </a:t>
            </a:r>
            <a:r>
              <a:rPr lang="ko-KR" altLang="en-US" dirty="0" smtClean="0"/>
              <a:t>성경에 맞는 이론만 통합함</a:t>
            </a:r>
            <a:r>
              <a:rPr lang="en-US" altLang="ko-KR" dirty="0" smtClean="0"/>
              <a:t>. </a:t>
            </a:r>
            <a:r>
              <a:rPr lang="ko-KR" altLang="en-US" dirty="0" smtClean="0"/>
              <a:t>성경에 벗어나지 않는 한 심리학의 도움을 얼마든지 받을 수 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971924" cy="51115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altLang="ko-KR" sz="2800" dirty="0" smtClean="0"/>
              <a:t>4) </a:t>
            </a:r>
            <a:r>
              <a:rPr lang="ko-KR" altLang="en-US" sz="2800" dirty="0" smtClean="0"/>
              <a:t>성경적 상담 방법</a:t>
            </a: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성경적 상담의 목표</a:t>
            </a:r>
            <a:r>
              <a:rPr lang="en-US" altLang="ko-KR" dirty="0" smtClean="0"/>
              <a:t>- </a:t>
            </a:r>
            <a:r>
              <a:rPr lang="ko-KR" altLang="en-US" dirty="0" smtClean="0"/>
              <a:t>개인의 행복 추구가 아닌 </a:t>
            </a:r>
            <a:r>
              <a:rPr lang="el-GR" altLang="ko-KR" dirty="0" smtClean="0"/>
              <a:t>θ</a:t>
            </a:r>
            <a:r>
              <a:rPr lang="ko-KR" altLang="en-US" dirty="0" smtClean="0"/>
              <a:t>의 창조 목적에 따라 </a:t>
            </a:r>
            <a:r>
              <a:rPr lang="en-US" altLang="ko-KR" dirty="0" smtClean="0"/>
              <a:t>X</a:t>
            </a:r>
            <a:r>
              <a:rPr lang="ko-KR" altLang="en-US" dirty="0" smtClean="0"/>
              <a:t>를 닮아가는 삶과 </a:t>
            </a:r>
            <a:r>
              <a:rPr lang="el-GR" altLang="ko-KR" dirty="0" smtClean="0"/>
              <a:t>θ</a:t>
            </a:r>
            <a:r>
              <a:rPr lang="ko-KR" altLang="en-US" dirty="0" smtClean="0"/>
              <a:t>께 기쁨을 드리는 성숙한 인간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성숙</a:t>
            </a:r>
            <a:r>
              <a:rPr lang="en-US" altLang="ko-KR" dirty="0" smtClean="0"/>
              <a:t>- </a:t>
            </a:r>
            <a:r>
              <a:rPr lang="ko-KR" altLang="en-US" dirty="0" err="1" smtClean="0"/>
              <a:t>칭의를</a:t>
            </a:r>
            <a:r>
              <a:rPr lang="ko-KR" altLang="en-US" dirty="0" smtClean="0"/>
              <a:t> 바탕으로 하여 즉각적으로 </a:t>
            </a:r>
            <a:r>
              <a:rPr lang="el-GR" altLang="ko-KR" dirty="0"/>
              <a:t>θ</a:t>
            </a:r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ko-KR" altLang="en-US" dirty="0" err="1" smtClean="0"/>
              <a:t>께</a:t>
            </a:r>
            <a:r>
              <a:rPr lang="ko-KR" altLang="en-US" dirty="0" smtClean="0"/>
              <a:t> 순종하며 영화의 단계까지의 신아의 성장을 의미함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en-US" altLang="ko-KR" dirty="0" err="1" smtClean="0"/>
              <a:t>Crabb</a:t>
            </a:r>
            <a:r>
              <a:rPr lang="ko-KR" altLang="en-US" dirty="0" smtClean="0"/>
              <a:t>은 내담자의 삶의 목표가 이기적 행복추구에서 </a:t>
            </a:r>
            <a:r>
              <a:rPr lang="el-GR" altLang="ko-KR" dirty="0" smtClean="0"/>
              <a:t>θ</a:t>
            </a:r>
            <a:r>
              <a:rPr lang="ko-KR" altLang="en-US" dirty="0" smtClean="0"/>
              <a:t>께 영광 돌리도록 목표전위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내적 변화로 새로운 사고 방식</a:t>
            </a:r>
            <a:r>
              <a:rPr lang="ko-KR" altLang="en-US" dirty="0"/>
              <a:t>과 </a:t>
            </a:r>
            <a:r>
              <a:rPr lang="ko-KR" altLang="en-US" dirty="0" smtClean="0"/>
              <a:t>생활을 습관화하도록 목표상승을 시켜야 한다고 주장</a:t>
            </a:r>
            <a:r>
              <a:rPr lang="en-US" altLang="ko-KR" dirty="0" smtClean="0"/>
              <a:t>.</a:t>
            </a:r>
            <a:endParaRPr lang="el-GR" altLang="ko-KR" dirty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543296" cy="51115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altLang="ko-KR" sz="2800" dirty="0" smtClean="0"/>
              <a:t>4) </a:t>
            </a:r>
            <a:r>
              <a:rPr lang="ko-KR" altLang="en-US" sz="2800" dirty="0" smtClean="0"/>
              <a:t>성경적 상담 방법</a:t>
            </a:r>
            <a:endParaRPr lang="ko-KR" altLang="en-US" sz="28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ko-KR" altLang="en-US" sz="2400" dirty="0" smtClean="0"/>
              <a:t>영적 심리적인 성숙</a:t>
            </a:r>
            <a:r>
              <a:rPr lang="en-US" altLang="ko-KR" sz="2400" dirty="0" smtClean="0"/>
              <a:t>- </a:t>
            </a:r>
            <a:r>
              <a:rPr lang="en-US" altLang="ko-KR" sz="2400" dirty="0" err="1" smtClean="0"/>
              <a:t>Crabb</a:t>
            </a:r>
            <a:r>
              <a:rPr lang="ko-KR" altLang="en-US" sz="2400" dirty="0" smtClean="0"/>
              <a:t>이 추구하는 상담은 목표는 성숙이다</a:t>
            </a:r>
            <a:r>
              <a:rPr lang="en-US" altLang="ko-KR" sz="2400" dirty="0" smtClean="0"/>
              <a:t>(</a:t>
            </a:r>
            <a:r>
              <a:rPr lang="el-GR" altLang="ko-KR" sz="2400" dirty="0" smtClean="0"/>
              <a:t>θ</a:t>
            </a:r>
            <a:r>
              <a:rPr lang="ko-KR" altLang="en-US" sz="2400" dirty="0" smtClean="0"/>
              <a:t>을 기쁘게</a:t>
            </a:r>
            <a:r>
              <a:rPr lang="en-US" altLang="ko-KR" sz="2400" dirty="0" smtClean="0"/>
              <a:t>, J</a:t>
            </a:r>
            <a:r>
              <a:rPr lang="ko-KR" altLang="en-US" sz="2400" dirty="0" smtClean="0"/>
              <a:t>닮는 삶</a:t>
            </a:r>
            <a:r>
              <a:rPr lang="en-US" altLang="ko-KR" sz="2400" dirty="0" smtClean="0"/>
              <a:t>)</a:t>
            </a:r>
          </a:p>
          <a:p>
            <a:pPr>
              <a:buNone/>
            </a:pPr>
            <a:r>
              <a:rPr lang="ko-KR" altLang="en-US" sz="2400" dirty="0" smtClean="0"/>
              <a:t> </a:t>
            </a:r>
            <a:r>
              <a:rPr lang="en-US" altLang="ko-KR" sz="2400" dirty="0" smtClean="0"/>
              <a:t>- </a:t>
            </a:r>
            <a:r>
              <a:rPr lang="ko-KR" altLang="en-US" sz="2400" dirty="0" smtClean="0"/>
              <a:t>성숙의 두 가지 요소</a:t>
            </a:r>
            <a:r>
              <a:rPr lang="en-US" altLang="ko-KR" sz="2400" dirty="0" smtClean="0"/>
              <a:t>- </a:t>
            </a:r>
            <a:r>
              <a:rPr lang="ko-KR" altLang="en-US" sz="2400" dirty="0" smtClean="0"/>
              <a:t>즉각적 순종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장기적으로 인격성장</a:t>
            </a:r>
            <a:r>
              <a:rPr lang="en-US" altLang="ko-KR" sz="2400" dirty="0" smtClean="0"/>
              <a:t>.</a:t>
            </a:r>
          </a:p>
          <a:p>
            <a:endParaRPr lang="en-US" altLang="ko-KR" dirty="0"/>
          </a:p>
          <a:p>
            <a:pPr>
              <a:buNone/>
            </a:pPr>
            <a:endParaRPr lang="el-GR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</p:txBody>
      </p:sp>
      <p:sp>
        <p:nvSpPr>
          <p:cNvPr id="4" name="직사각형 3"/>
          <p:cNvSpPr/>
          <p:nvPr/>
        </p:nvSpPr>
        <p:spPr>
          <a:xfrm>
            <a:off x="3643306" y="2786058"/>
            <a:ext cx="221457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영화</a:t>
            </a:r>
            <a:r>
              <a:rPr lang="en-US" altLang="ko-KR" dirty="0" smtClean="0"/>
              <a:t>(glorification)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3643306" y="5000636"/>
            <a:ext cx="2214578" cy="557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칭</a:t>
            </a:r>
            <a:r>
              <a:rPr lang="ko-KR" altLang="en-US" dirty="0"/>
              <a:t>의</a:t>
            </a:r>
            <a:r>
              <a:rPr lang="en-US" altLang="ko-KR" dirty="0" smtClean="0"/>
              <a:t>(justification)</a:t>
            </a:r>
          </a:p>
        </p:txBody>
      </p:sp>
      <p:sp>
        <p:nvSpPr>
          <p:cNvPr id="6" name="위쪽 화살표 5"/>
          <p:cNvSpPr/>
          <p:nvPr/>
        </p:nvSpPr>
        <p:spPr>
          <a:xfrm>
            <a:off x="3500430" y="3357562"/>
            <a:ext cx="2500330" cy="164307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의</a:t>
            </a:r>
            <a:r>
              <a:rPr lang="ko-KR" altLang="en-US" dirty="0"/>
              <a:t>의 </a:t>
            </a:r>
            <a:r>
              <a:rPr lang="ko-KR" altLang="en-US" dirty="0" smtClean="0"/>
              <a:t>길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순종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3571868" y="5857892"/>
            <a:ext cx="2357454" cy="50006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영적 심리적 성숙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텍스트 개체 틀 7"/>
          <p:cNvSpPr>
            <a:spLocks noGrp="1"/>
          </p:cNvSpPr>
          <p:nvPr>
            <p:ph type="body" idx="1"/>
          </p:nvPr>
        </p:nvSpPr>
        <p:spPr>
          <a:xfrm>
            <a:off x="428596" y="357166"/>
            <a:ext cx="4040188" cy="639762"/>
          </a:xfrm>
        </p:spPr>
        <p:txBody>
          <a:bodyPr/>
          <a:lstStyle/>
          <a:p>
            <a:r>
              <a:rPr lang="ko-KR" altLang="en-US" dirty="0" smtClean="0"/>
              <a:t>② 목표의 전이</a:t>
            </a:r>
            <a:endParaRPr lang="ko-KR" altLang="en-US" dirty="0"/>
          </a:p>
        </p:txBody>
      </p:sp>
      <p:sp>
        <p:nvSpPr>
          <p:cNvPr id="9" name="내용 개체 틀 8"/>
          <p:cNvSpPr>
            <a:spLocks noGrp="1"/>
          </p:cNvSpPr>
          <p:nvPr>
            <p:ph sz="half" idx="2"/>
          </p:nvPr>
        </p:nvSpPr>
        <p:spPr>
          <a:xfrm>
            <a:off x="500034" y="1285860"/>
            <a:ext cx="4040188" cy="5143536"/>
          </a:xfrm>
        </p:spPr>
        <p:txBody>
          <a:bodyPr/>
          <a:lstStyle/>
          <a:p>
            <a:r>
              <a:rPr lang="ko-KR" altLang="en-US" sz="2000" dirty="0" smtClean="0"/>
              <a:t>내담자가 억압된 환경에서 성경적 방법으로 응답 못 할 때 내담자가 순종의 하도록 돕는 것을 목표전이라 한다</a:t>
            </a:r>
            <a:r>
              <a:rPr lang="en-US" altLang="ko-KR" sz="2000" dirty="0" smtClean="0"/>
              <a:t>.</a:t>
            </a:r>
          </a:p>
          <a:p>
            <a:r>
              <a:rPr lang="ko-KR" altLang="en-US" sz="2000" dirty="0" smtClean="0"/>
              <a:t>상담자는 내담자가 </a:t>
            </a:r>
            <a:r>
              <a:rPr lang="el-GR" altLang="ko-KR" sz="2000" dirty="0" smtClean="0"/>
              <a:t>θ</a:t>
            </a:r>
            <a:r>
              <a:rPr lang="ko-KR" altLang="en-US" sz="2000" dirty="0" smtClean="0"/>
              <a:t>의 사랑과 무조건적 용소를 받아 드리도록 돕는다</a:t>
            </a:r>
            <a:r>
              <a:rPr lang="en-US" altLang="ko-KR" sz="2000" dirty="0" smtClean="0"/>
              <a:t>.</a:t>
            </a:r>
            <a:endParaRPr lang="el-GR" altLang="ko-KR" sz="2000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sz="1800" dirty="0" smtClean="0"/>
              <a:t>전이</a:t>
            </a:r>
            <a:endParaRPr lang="ko-KR" altLang="en-US" sz="1800" dirty="0"/>
          </a:p>
        </p:txBody>
      </p:sp>
      <p:sp>
        <p:nvSpPr>
          <p:cNvPr id="10" name="텍스트 개체 틀 9"/>
          <p:cNvSpPr>
            <a:spLocks noGrp="1"/>
          </p:cNvSpPr>
          <p:nvPr>
            <p:ph type="body" sz="quarter" idx="3"/>
          </p:nvPr>
        </p:nvSpPr>
        <p:spPr>
          <a:xfrm>
            <a:off x="4643438" y="357166"/>
            <a:ext cx="4041775" cy="639762"/>
          </a:xfrm>
        </p:spPr>
        <p:txBody>
          <a:bodyPr>
            <a:normAutofit fontScale="70000" lnSpcReduction="20000"/>
          </a:bodyPr>
          <a:lstStyle/>
          <a:p>
            <a:endParaRPr lang="ko-KR" altLang="en-US" dirty="0"/>
          </a:p>
          <a:p>
            <a:r>
              <a:rPr lang="ko-KR" altLang="en-US" sz="3100" dirty="0" smtClean="0"/>
              <a:t>③ 목표의 상승</a:t>
            </a:r>
            <a:endParaRPr lang="ko-KR" altLang="en-US" sz="3100" dirty="0"/>
          </a:p>
        </p:txBody>
      </p:sp>
      <p:sp>
        <p:nvSpPr>
          <p:cNvPr id="11" name="내용 개체 틀 10"/>
          <p:cNvSpPr>
            <a:spLocks noGrp="1"/>
          </p:cNvSpPr>
          <p:nvPr>
            <p:ph sz="quarter" idx="4"/>
          </p:nvPr>
        </p:nvSpPr>
        <p:spPr>
          <a:xfrm>
            <a:off x="4645025" y="1214422"/>
            <a:ext cx="4041775" cy="4911741"/>
          </a:xfrm>
        </p:spPr>
        <p:txBody>
          <a:bodyPr>
            <a:normAutofit/>
          </a:bodyPr>
          <a:lstStyle/>
          <a:p>
            <a:r>
              <a:rPr lang="ko-KR" altLang="en-US" sz="1800" dirty="0" err="1" smtClean="0"/>
              <a:t>외내적</a:t>
            </a:r>
            <a:r>
              <a:rPr lang="ko-KR" altLang="en-US" sz="1800" dirty="0" smtClean="0"/>
              <a:t> 순종</a:t>
            </a:r>
            <a:r>
              <a:rPr lang="en-US" altLang="ko-KR" sz="1800" dirty="0" smtClean="0"/>
              <a:t>:</a:t>
            </a:r>
            <a:r>
              <a:rPr lang="ko-KR" altLang="en-US" sz="1800" dirty="0" smtClean="0"/>
              <a:t> 외적 </a:t>
            </a:r>
            <a:r>
              <a:rPr lang="ko-KR" altLang="en-US" sz="1800" dirty="0" err="1" smtClean="0"/>
              <a:t>순종은욕망이</a:t>
            </a:r>
            <a:r>
              <a:rPr lang="el-GR" altLang="ko-KR" sz="1800" dirty="0" smtClean="0"/>
              <a:t> θ</a:t>
            </a:r>
            <a:r>
              <a:rPr lang="ko-KR" altLang="en-US" sz="1800" dirty="0" smtClean="0"/>
              <a:t>의 계획에 따라 변화하는 것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내적 순종은</a:t>
            </a:r>
            <a:r>
              <a:rPr lang="en-US" altLang="ko-KR" sz="1800" dirty="0" smtClean="0"/>
              <a:t> </a:t>
            </a:r>
            <a:r>
              <a:rPr lang="ko-KR" altLang="en-US" sz="1800" dirty="0" smtClean="0"/>
              <a:t>새로운 사고 방식과 지각으로 변화된 인격</a:t>
            </a:r>
            <a:r>
              <a:rPr lang="en-US" altLang="ko-KR" sz="1800" dirty="0" smtClean="0"/>
              <a:t>.</a:t>
            </a:r>
          </a:p>
          <a:p>
            <a:r>
              <a:rPr lang="ko-KR" altLang="en-US" sz="1800" dirty="0" smtClean="0"/>
              <a:t>성경상담</a:t>
            </a:r>
            <a:r>
              <a:rPr lang="ko-KR" altLang="en-US" sz="1800" dirty="0"/>
              <a:t>의 </a:t>
            </a:r>
            <a:r>
              <a:rPr lang="ko-KR" altLang="en-US" sz="1800" dirty="0" smtClean="0"/>
              <a:t>목표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효율</a:t>
            </a:r>
            <a:r>
              <a:rPr lang="ko-KR" altLang="en-US" sz="1800" dirty="0"/>
              <a:t>적 </a:t>
            </a:r>
            <a:r>
              <a:rPr lang="ko-KR" altLang="en-US" sz="1800" dirty="0" smtClean="0"/>
              <a:t>봉사의 삶을 살도록 함</a:t>
            </a:r>
            <a:r>
              <a:rPr lang="en-US" altLang="ko-KR" sz="1800" dirty="0" smtClean="0"/>
              <a:t>.</a:t>
            </a:r>
            <a:endParaRPr lang="el-GR" altLang="ko-KR" sz="1800" dirty="0"/>
          </a:p>
        </p:txBody>
      </p:sp>
      <p:sp>
        <p:nvSpPr>
          <p:cNvPr id="12" name="직사각형 11"/>
          <p:cNvSpPr/>
          <p:nvPr/>
        </p:nvSpPr>
        <p:spPr>
          <a:xfrm>
            <a:off x="1500166" y="3571876"/>
            <a:ext cx="235745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영화</a:t>
            </a:r>
            <a:r>
              <a:rPr lang="en-US" altLang="ko-KR" dirty="0" smtClean="0"/>
              <a:t>(glorification)</a:t>
            </a:r>
            <a:endParaRPr lang="ko-KR" altLang="en-US" dirty="0"/>
          </a:p>
        </p:txBody>
      </p:sp>
      <p:sp>
        <p:nvSpPr>
          <p:cNvPr id="13" name="위쪽 화살표 12"/>
          <p:cNvSpPr/>
          <p:nvPr/>
        </p:nvSpPr>
        <p:spPr>
          <a:xfrm>
            <a:off x="1428728" y="4000504"/>
            <a:ext cx="2500330" cy="1643074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의</a:t>
            </a:r>
            <a:r>
              <a:rPr lang="ko-KR" altLang="en-US" dirty="0"/>
              <a:t>의 </a:t>
            </a:r>
            <a:r>
              <a:rPr lang="ko-KR" altLang="en-US" dirty="0" smtClean="0"/>
              <a:t>길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순종</a:t>
            </a:r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5857884" y="5357826"/>
            <a:ext cx="2214578" cy="557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칭</a:t>
            </a:r>
            <a:r>
              <a:rPr lang="ko-KR" altLang="en-US" dirty="0"/>
              <a:t>의</a:t>
            </a:r>
            <a:r>
              <a:rPr lang="en-US" altLang="ko-KR" dirty="0" smtClean="0"/>
              <a:t>(justification)</a:t>
            </a:r>
          </a:p>
        </p:txBody>
      </p:sp>
      <p:sp>
        <p:nvSpPr>
          <p:cNvPr id="16" name="타원 15"/>
          <p:cNvSpPr/>
          <p:nvPr/>
        </p:nvSpPr>
        <p:spPr>
          <a:xfrm>
            <a:off x="428596" y="4714884"/>
            <a:ext cx="357190" cy="3571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순서도: 병합 16"/>
          <p:cNvSpPr/>
          <p:nvPr/>
        </p:nvSpPr>
        <p:spPr>
          <a:xfrm>
            <a:off x="285720" y="5072074"/>
            <a:ext cx="685800" cy="214314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순서도: 처리 17"/>
          <p:cNvSpPr/>
          <p:nvPr/>
        </p:nvSpPr>
        <p:spPr>
          <a:xfrm>
            <a:off x="571472" y="5286388"/>
            <a:ext cx="45719" cy="4286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순서도: 처리 18"/>
          <p:cNvSpPr/>
          <p:nvPr/>
        </p:nvSpPr>
        <p:spPr>
          <a:xfrm>
            <a:off x="642910" y="5286388"/>
            <a:ext cx="45719" cy="42862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4" name="직선 화살표 연결선 23"/>
          <p:cNvCxnSpPr/>
          <p:nvPr/>
        </p:nvCxnSpPr>
        <p:spPr>
          <a:xfrm>
            <a:off x="785786" y="5429264"/>
            <a:ext cx="135732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직사각형 24"/>
          <p:cNvSpPr/>
          <p:nvPr/>
        </p:nvSpPr>
        <p:spPr>
          <a:xfrm>
            <a:off x="5715008" y="3214686"/>
            <a:ext cx="235745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영화</a:t>
            </a:r>
            <a:r>
              <a:rPr lang="en-US" altLang="ko-KR" dirty="0" smtClean="0"/>
              <a:t>(glorification)</a:t>
            </a:r>
            <a:endParaRPr lang="ko-KR" altLang="en-US" dirty="0"/>
          </a:p>
        </p:txBody>
      </p:sp>
      <p:sp>
        <p:nvSpPr>
          <p:cNvPr id="26" name="위쪽 화살표 25"/>
          <p:cNvSpPr/>
          <p:nvPr/>
        </p:nvSpPr>
        <p:spPr>
          <a:xfrm>
            <a:off x="5715008" y="3714752"/>
            <a:ext cx="2500330" cy="1643074"/>
          </a:xfrm>
          <a:prstGeom prst="up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의</a:t>
            </a:r>
            <a:r>
              <a:rPr lang="ko-KR" altLang="en-US" dirty="0"/>
              <a:t>의 </a:t>
            </a:r>
            <a:r>
              <a:rPr lang="ko-KR" altLang="en-US" dirty="0" smtClean="0"/>
              <a:t>길</a:t>
            </a:r>
            <a:endParaRPr lang="en-US" altLang="ko-KR" dirty="0" smtClean="0"/>
          </a:p>
          <a:p>
            <a:pPr algn="ctr"/>
            <a:r>
              <a:rPr lang="ko-KR" altLang="en-US" dirty="0" smtClean="0"/>
              <a:t>순종</a:t>
            </a:r>
            <a:endParaRPr lang="ko-KR" altLang="en-US" dirty="0"/>
          </a:p>
        </p:txBody>
      </p:sp>
      <p:sp>
        <p:nvSpPr>
          <p:cNvPr id="27" name="직사각형 26"/>
          <p:cNvSpPr/>
          <p:nvPr/>
        </p:nvSpPr>
        <p:spPr>
          <a:xfrm>
            <a:off x="1500166" y="5643578"/>
            <a:ext cx="2214578" cy="5572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칭</a:t>
            </a:r>
            <a:r>
              <a:rPr lang="ko-KR" altLang="en-US" dirty="0"/>
              <a:t>의</a:t>
            </a:r>
            <a:r>
              <a:rPr lang="en-US" altLang="ko-KR" dirty="0" smtClean="0"/>
              <a:t>(justification)</a:t>
            </a:r>
          </a:p>
        </p:txBody>
      </p:sp>
      <p:sp>
        <p:nvSpPr>
          <p:cNvPr id="28" name="직사각형 27"/>
          <p:cNvSpPr/>
          <p:nvPr/>
        </p:nvSpPr>
        <p:spPr>
          <a:xfrm>
            <a:off x="1500166" y="6215082"/>
            <a:ext cx="2214578" cy="50006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&lt;</a:t>
            </a:r>
            <a:r>
              <a:rPr lang="ko-KR" altLang="en-US" dirty="0" smtClean="0"/>
              <a:t>목표의 전이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29" name="직사각형 28"/>
          <p:cNvSpPr/>
          <p:nvPr/>
        </p:nvSpPr>
        <p:spPr>
          <a:xfrm>
            <a:off x="5857884" y="6143644"/>
            <a:ext cx="2214578" cy="500066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&lt;</a:t>
            </a:r>
            <a:r>
              <a:rPr lang="ko-KR" altLang="en-US" dirty="0" smtClean="0"/>
              <a:t>목표</a:t>
            </a:r>
            <a:r>
              <a:rPr lang="ko-KR" altLang="en-US" dirty="0"/>
              <a:t>의 </a:t>
            </a:r>
            <a:r>
              <a:rPr lang="ko-KR" altLang="en-US" dirty="0" smtClean="0"/>
              <a:t>상승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14800" cy="582594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altLang="ko-KR" sz="2800" dirty="0" smtClean="0"/>
              <a:t>(2)</a:t>
            </a:r>
            <a:r>
              <a:rPr lang="ko-KR" altLang="en-US" sz="2800" dirty="0" smtClean="0"/>
              <a:t>문제 이해의 과정</a:t>
            </a:r>
            <a:endParaRPr lang="ko-KR" altLang="en-US" sz="2800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8596" y="1071546"/>
            <a:ext cx="4040188" cy="639762"/>
          </a:xfrm>
        </p:spPr>
        <p:txBody>
          <a:bodyPr/>
          <a:lstStyle/>
          <a:p>
            <a:pPr marL="457200" indent="-457200">
              <a:buFont typeface="+mj-ea"/>
              <a:buAutoNum type="circleNumDbPlain"/>
            </a:pPr>
            <a:r>
              <a:rPr lang="ko-KR" altLang="en-US" dirty="0" smtClean="0"/>
              <a:t>욕구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1857364"/>
            <a:ext cx="4040188" cy="4429156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욕구를 문제해결의 출발점으로 봄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육체적 욕구와 인격적 욕구가 있다고 봄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육체</a:t>
            </a:r>
            <a:r>
              <a:rPr lang="ko-KR" altLang="en-US" dirty="0"/>
              <a:t>적 </a:t>
            </a:r>
            <a:r>
              <a:rPr lang="ko-KR" altLang="en-US" dirty="0" smtClean="0"/>
              <a:t>욕구는 </a:t>
            </a:r>
            <a:r>
              <a:rPr lang="ko-KR" altLang="en-US" dirty="0" err="1" smtClean="0"/>
              <a:t>살기위해</a:t>
            </a:r>
            <a:r>
              <a:rPr lang="ko-KR" altLang="en-US" dirty="0" smtClean="0"/>
              <a:t> 필요하고</a:t>
            </a:r>
            <a:endParaRPr lang="en-US" altLang="ko-KR" dirty="0" smtClean="0"/>
          </a:p>
          <a:p>
            <a:r>
              <a:rPr lang="ko-KR" altLang="en-US" dirty="0" smtClean="0"/>
              <a:t>인격구</a:t>
            </a:r>
            <a:r>
              <a:rPr lang="ko-KR" altLang="en-US" dirty="0"/>
              <a:t>적 욕</a:t>
            </a:r>
            <a:r>
              <a:rPr lang="ko-KR" altLang="en-US" dirty="0" smtClean="0"/>
              <a:t>구는 인격적으로 </a:t>
            </a:r>
            <a:r>
              <a:rPr lang="ko-KR" altLang="en-US" dirty="0" err="1" smtClean="0"/>
              <a:t>살기위해</a:t>
            </a:r>
            <a:r>
              <a:rPr lang="ko-KR" altLang="en-US" dirty="0" smtClean="0"/>
              <a:t> 필요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일차</a:t>
            </a:r>
            <a:r>
              <a:rPr lang="ko-KR" altLang="en-US" dirty="0"/>
              <a:t>적 </a:t>
            </a:r>
            <a:r>
              <a:rPr lang="ko-KR" altLang="en-US" dirty="0" smtClean="0"/>
              <a:t>욕구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인격적 욕구로 중요성과 안전 등으로 봄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이차적 욕구</a:t>
            </a:r>
            <a:r>
              <a:rPr lang="en-US" altLang="ko-KR" dirty="0" smtClean="0"/>
              <a:t>: </a:t>
            </a:r>
            <a:r>
              <a:rPr lang="ko-KR" altLang="en-US" dirty="0" smtClean="0"/>
              <a:t>중요성과 안전을 충족시키기 위한 수단의 습득의 욕구를 말함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일차</a:t>
            </a:r>
            <a:r>
              <a:rPr lang="ko-KR" altLang="en-US" dirty="0"/>
              <a:t>적 </a:t>
            </a:r>
            <a:r>
              <a:rPr lang="ko-KR" altLang="en-US" dirty="0" smtClean="0"/>
              <a:t>욕구 인간이</a:t>
            </a:r>
            <a:r>
              <a:rPr lang="el-GR" altLang="ko-KR" dirty="0"/>
              <a:t> </a:t>
            </a:r>
            <a:r>
              <a:rPr lang="el-GR" altLang="ko-KR" dirty="0" smtClean="0"/>
              <a:t>θ</a:t>
            </a:r>
            <a:r>
              <a:rPr lang="ko-KR" altLang="en-US" dirty="0"/>
              <a:t>의 </a:t>
            </a:r>
            <a:r>
              <a:rPr lang="ko-KR" altLang="en-US" dirty="0" smtClean="0"/>
              <a:t>형상으로 창조된 존재로 이해함으로 중요시함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en-US" altLang="ko-KR" dirty="0" smtClean="0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3438" y="1000108"/>
            <a:ext cx="4041775" cy="63976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② 동기</a:t>
            </a:r>
            <a:r>
              <a:rPr lang="en-US" altLang="ko-KR" dirty="0" smtClean="0"/>
              <a:t>(motivation)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857364"/>
            <a:ext cx="4041775" cy="4572032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욕구를</a:t>
            </a:r>
            <a:r>
              <a:rPr lang="en-US" altLang="ko-KR" dirty="0" smtClean="0"/>
              <a:t> </a:t>
            </a:r>
            <a:r>
              <a:rPr lang="ko-KR" altLang="en-US" dirty="0" err="1" smtClean="0"/>
              <a:t>총족시키는</a:t>
            </a:r>
            <a:r>
              <a:rPr lang="ko-KR" altLang="en-US" dirty="0" smtClean="0"/>
              <a:t> 의욕이나 자극을 </a:t>
            </a:r>
            <a:r>
              <a:rPr lang="ko-KR" altLang="en-US" dirty="0" err="1" smtClean="0"/>
              <a:t>동기라하고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이는 중요성과 안전을 갖게 하는 힘의 지각으로 봄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동</a:t>
            </a:r>
            <a:r>
              <a:rPr lang="ko-KR" altLang="en-US" dirty="0"/>
              <a:t>기</a:t>
            </a:r>
            <a:r>
              <a:rPr lang="en-US" altLang="ko-KR" dirty="0" smtClean="0"/>
              <a:t>( </a:t>
            </a:r>
            <a:r>
              <a:rPr lang="ko-KR" altLang="en-US" dirty="0" smtClean="0"/>
              <a:t>중요성과 안전</a:t>
            </a:r>
            <a:r>
              <a:rPr lang="en-US" altLang="ko-KR" dirty="0" smtClean="0"/>
              <a:t>)</a:t>
            </a:r>
            <a:r>
              <a:rPr lang="ko-KR" altLang="en-US" dirty="0" smtClean="0"/>
              <a:t>에 대한 추구방식은 어릴때부터 훈련의 필요성 강조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인간의 </a:t>
            </a:r>
            <a:r>
              <a:rPr lang="ko-KR" altLang="en-US" dirty="0" err="1" smtClean="0"/>
              <a:t>연약성이</a:t>
            </a:r>
            <a:r>
              <a:rPr lang="ko-KR" altLang="en-US" dirty="0" smtClean="0"/>
              <a:t> 사탄과 세상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육신이 잘못된 가정으로 동기가 잘못되어 그릇 된 목표를 설정 할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이것이 반복되어 자살로 이르게 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기본</a:t>
            </a:r>
            <a:r>
              <a:rPr lang="ko-KR" altLang="en-US" dirty="0"/>
              <a:t>적 </a:t>
            </a:r>
            <a:r>
              <a:rPr lang="ko-KR" altLang="en-US" dirty="0" smtClean="0"/>
              <a:t>가정이 잘 못되면 만족을 얻지 못하고 악순환에 빠짐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인간</a:t>
            </a:r>
            <a:r>
              <a:rPr lang="ko-KR" altLang="en-US" dirty="0"/>
              <a:t>의 </a:t>
            </a:r>
            <a:r>
              <a:rPr lang="ko-KR" altLang="en-US" dirty="0" smtClean="0"/>
              <a:t>좌절은 죄책감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불안</a:t>
            </a:r>
            <a:r>
              <a:rPr lang="en-US" altLang="ko-KR" dirty="0" smtClean="0"/>
              <a:t>, </a:t>
            </a:r>
            <a:r>
              <a:rPr lang="ko-KR" altLang="en-US" dirty="0" smtClean="0"/>
              <a:t>원망을 전 신경증적 경험으로 봄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3257544" cy="511156"/>
          </a:xfrm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en-US" altLang="ko-KR" sz="2800" dirty="0" smtClean="0"/>
              <a:t>(3) </a:t>
            </a:r>
            <a:r>
              <a:rPr lang="ko-KR" altLang="en-US" sz="2800" dirty="0" smtClean="0"/>
              <a:t>상담 과정</a:t>
            </a:r>
            <a:endParaRPr lang="ko-KR" altLang="en-US" sz="2800" dirty="0"/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dirty="0" err="1" smtClean="0"/>
              <a:t>Crabb</a:t>
            </a:r>
            <a:r>
              <a:rPr lang="ko-KR" altLang="en-US" dirty="0" smtClean="0"/>
              <a:t>은 </a:t>
            </a:r>
            <a:r>
              <a:rPr lang="en-US" altLang="ko-KR" dirty="0" smtClean="0"/>
              <a:t>7</a:t>
            </a:r>
            <a:r>
              <a:rPr lang="ko-KR" altLang="en-US" dirty="0" smtClean="0"/>
              <a:t>단계의 상담과정으로 제시하고 이를 점진적으로 실행했다</a:t>
            </a:r>
            <a:r>
              <a:rPr lang="en-US" altLang="ko-KR" dirty="0" smtClean="0"/>
              <a:t>.</a:t>
            </a:r>
          </a:p>
          <a:p>
            <a:pPr marL="514350" indent="-514350">
              <a:buNone/>
            </a:pPr>
            <a:r>
              <a:rPr lang="en-US" altLang="ko-KR" dirty="0" smtClean="0"/>
              <a:t> 1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문제 감정들을 확인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2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목표를 향한</a:t>
            </a:r>
            <a:r>
              <a:rPr lang="en-US" altLang="ko-KR" dirty="0" smtClean="0"/>
              <a:t>(</a:t>
            </a:r>
            <a:r>
              <a:rPr lang="ko-KR" altLang="en-US" dirty="0" smtClean="0"/>
              <a:t>문제</a:t>
            </a:r>
            <a:r>
              <a:rPr lang="en-US" altLang="ko-KR" dirty="0" smtClean="0"/>
              <a:t>) </a:t>
            </a:r>
            <a:r>
              <a:rPr lang="ko-KR" altLang="en-US" dirty="0" smtClean="0"/>
              <a:t>행동을 확인하는 것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 smtClean="0"/>
              <a:t> 3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문제 사고를 확인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4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가정을 변화시켜라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또는 성경적 사고를 명백히 하라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5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새롭게 학습된 가정에 기초한 안전한 결단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6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성경적 행동을 계획하고 수행하라</a:t>
            </a:r>
            <a:endParaRPr lang="en-US" altLang="ko-KR" dirty="0" smtClean="0"/>
          </a:p>
          <a:p>
            <a:pPr marL="514350" indent="-51435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7</a:t>
            </a:r>
            <a:r>
              <a:rPr lang="ko-KR" altLang="en-US" dirty="0" smtClean="0"/>
              <a:t>단계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영적으로 조절된 감정을 확인하라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1706</Words>
  <Application>Microsoft Office PowerPoint</Application>
  <PresentationFormat>화면 슬라이드 쇼(4:3)</PresentationFormat>
  <Paragraphs>212</Paragraphs>
  <Slides>16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7" baseType="lpstr">
      <vt:lpstr>Office 테마</vt:lpstr>
      <vt:lpstr>제5장 성경적 상담 LaWrence J. Crabb</vt:lpstr>
      <vt:lpstr>1. 성경적 상담 이해</vt:lpstr>
      <vt:lpstr>2)Crabb성경적 상담의 인간관</vt:lpstr>
      <vt:lpstr>3)심리학과 기독교의 관계</vt:lpstr>
      <vt:lpstr>4) 성경적 상담 방법</vt:lpstr>
      <vt:lpstr>4) 성경적 상담 방법</vt:lpstr>
      <vt:lpstr>슬라이드 7</vt:lpstr>
      <vt:lpstr>(2)문제 이해의 과정</vt:lpstr>
      <vt:lpstr>(3) 상담 과정</vt:lpstr>
      <vt:lpstr>2. 성경적 상담의 목회적 적용</vt:lpstr>
      <vt:lpstr>3. 비기독교적 상담이론에 대한 Lawrence J. Crabb의 견해</vt:lpstr>
      <vt:lpstr>슬라이드 12</vt:lpstr>
      <vt:lpstr>4.Crabb의 성경적 상담의 공헌 및 제한 점</vt:lpstr>
      <vt:lpstr>5. J. E. Adams와  L. J. Crabb의 상담이론 비교</vt:lpstr>
      <vt:lpstr>슬라이드 15</vt:lpstr>
      <vt:lpstr>슬라이드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제5장 성경적 상담 LaWrence J. Crabb</dc:title>
  <dc:creator>user</dc:creator>
  <cp:lastModifiedBy>user</cp:lastModifiedBy>
  <cp:revision>2</cp:revision>
  <dcterms:created xsi:type="dcterms:W3CDTF">2010-04-09T00:34:27Z</dcterms:created>
  <dcterms:modified xsi:type="dcterms:W3CDTF">2010-04-09T07:28:25Z</dcterms:modified>
</cp:coreProperties>
</file>